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43800" cx="10744200"/>
  <p:notesSz cx="6858000" cy="9144000"/>
  <p:embeddedFontLst>
    <p:embeddedFont>
      <p:font typeface="Open Sans SemiBold"/>
      <p:regular r:id="rId11"/>
      <p:bold r:id="rId12"/>
      <p:italic r:id="rId13"/>
      <p:boldItalic r:id="rId14"/>
    </p:embeddedFont>
    <p:embeddedFont>
      <p:font typeface="Open Sans Medium"/>
      <p:regular r:id="rId15"/>
      <p:bold r:id="rId16"/>
      <p:italic r:id="rId17"/>
      <p:boldItalic r:id="rId18"/>
    </p:embeddedFont>
    <p:embeddedFont>
      <p:font typeface="Open Sans Light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76">
          <p15:clr>
            <a:srgbClr val="A4A3A4"/>
          </p15:clr>
        </p15:guide>
        <p15:guide id="2" pos="3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76" orient="horz"/>
        <p:guide pos="33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.fntdata"/><Relationship Id="rId22" Type="http://schemas.openxmlformats.org/officeDocument/2006/relationships/font" Target="fonts/OpenSansLight-boldItalic.fntdata"/><Relationship Id="rId21" Type="http://schemas.openxmlformats.org/officeDocument/2006/relationships/font" Target="fonts/OpenSansLight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OpenSans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OpenSansSemiBold-italic.fntdata"/><Relationship Id="rId12" Type="http://schemas.openxmlformats.org/officeDocument/2006/relationships/font" Target="fonts/OpenSansSemiBold-bold.fntdata"/><Relationship Id="rId15" Type="http://schemas.openxmlformats.org/officeDocument/2006/relationships/font" Target="fonts/OpenSansMedium-regular.fntdata"/><Relationship Id="rId14" Type="http://schemas.openxmlformats.org/officeDocument/2006/relationships/font" Target="fonts/OpenSansSemiBold-boldItalic.fntdata"/><Relationship Id="rId17" Type="http://schemas.openxmlformats.org/officeDocument/2006/relationships/font" Target="fonts/OpenSansMedium-italic.fntdata"/><Relationship Id="rId16" Type="http://schemas.openxmlformats.org/officeDocument/2006/relationships/font" Target="fonts/OpenSansMedium-bold.fntdata"/><Relationship Id="rId19" Type="http://schemas.openxmlformats.org/officeDocument/2006/relationships/font" Target="fonts/OpenSansLight-regular.fntdata"/><Relationship Id="rId18" Type="http://schemas.openxmlformats.org/officeDocument/2006/relationships/font" Target="fonts/OpenSans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84078c9cd_0_0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84078c9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8785f0680_0_1397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8785f0680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84078c5f3_0_448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84078c5f3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8785f0680_0_1408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8785f0680_0_1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84078c5f3_0_517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84078c5f3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6257" y="1092043"/>
            <a:ext cx="10011600" cy="30105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6247" y="4156717"/>
            <a:ext cx="10011600" cy="1162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6247" y="1622317"/>
            <a:ext cx="10011600" cy="28797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6247" y="4623263"/>
            <a:ext cx="10011600" cy="1907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oxes + subtitle">
  <p:cSld name="2 boxes v2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"/>
              <a:buNone/>
              <a:defRPr b="1" i="0" sz="3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095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90326" y="2375890"/>
            <a:ext cx="4665000" cy="40884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5688916" y="2375890"/>
            <a:ext cx="4551300" cy="4065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390380" y="1356850"/>
            <a:ext cx="9960000" cy="8211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1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oxes">
  <p:cSld name="2 boxes v2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1775" wrap="square" tIns="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90326" y="1672907"/>
            <a:ext cx="4665000" cy="4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5688916" y="1672907"/>
            <a:ext cx="4551000" cy="4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ox + subtitle">
  <p:cSld name="Title only v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1125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79019" y="2376000"/>
            <a:ext cx="9960000" cy="43662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subTitle"/>
          </p:nvPr>
        </p:nvSpPr>
        <p:spPr>
          <a:xfrm>
            <a:off x="390868" y="1345383"/>
            <a:ext cx="9960000" cy="8328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1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6247" y="3154580"/>
            <a:ext cx="10011600" cy="12345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6247" y="1690297"/>
            <a:ext cx="46998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78070" y="1690297"/>
            <a:ext cx="46998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6247" y="814880"/>
            <a:ext cx="3299400" cy="11085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6247" y="2038080"/>
            <a:ext cx="3299400" cy="46632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6044" y="660220"/>
            <a:ext cx="7482300" cy="59997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72100" y="-183"/>
            <a:ext cx="5372100" cy="75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1963" y="1808657"/>
            <a:ext cx="4753200" cy="21741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1963" y="4111177"/>
            <a:ext cx="4753200" cy="18114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803913" y="1061977"/>
            <a:ext cx="4508400" cy="54195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6247" y="6204843"/>
            <a:ext cx="7048500" cy="8874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iro.com/guides/online-brainstorming/techniques-methods" TargetMode="External"/><Relationship Id="rId4" Type="http://schemas.openxmlformats.org/officeDocument/2006/relationships/hyperlink" Target="http://blog.stephengates.com/2016/10/20/ep-18-of-the-crazy-one-the-7-rules-to-running-a-better-brainstorming/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62047" y="1932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I want to use the best things already available in the market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To create new ideas that combine the best of the best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6487800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BEG BORROW STEAL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338225" y="1402175"/>
            <a:ext cx="4335600" cy="46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What is it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Beg Borrow Steal is an exercise designed to lift the best features from what’s already available and combine them into new products as a whole. The key is to create provocative and interesting stimulus that inspires the team and allows them to make unforeseen connections.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B2B"/>
              </a:solidFill>
              <a:highlight>
                <a:srgbClr val="F9F9F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When to use it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When you want to generate new ideas in a market that is already quite competitive. When you are targeting an audience that is already well-served in this market or adjacent. When you want to create a best-in-class product, with the confidence that elements have been tried before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Learn More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12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READ - </a:t>
            </a:r>
            <a:r>
              <a:rPr lang="en" sz="1200" u="sng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Miro’s brainstorming exercises</a:t>
            </a:r>
            <a:endParaRPr sz="12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LISTEN - </a:t>
            </a:r>
            <a:r>
              <a:rPr lang="en" sz="1200" u="sng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Stephen Gates’ brainstorming podcast episode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74" name="Google Shape;74;p16"/>
          <p:cNvCxnSpPr/>
          <p:nvPr/>
        </p:nvCxnSpPr>
        <p:spPr>
          <a:xfrm flipH="1">
            <a:off x="63749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6"/>
          <p:cNvSpPr txBox="1"/>
          <p:nvPr/>
        </p:nvSpPr>
        <p:spPr>
          <a:xfrm>
            <a:off x="5207850" y="1402175"/>
            <a:ext cx="50658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stimulus template consists of three parts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D2D2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competitor</a:t>
            </a:r>
            <a:r>
              <a:rPr lang="en" sz="1200">
                <a:solidFill>
                  <a:srgbClr val="2D2D2D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:- who already serves this audience or need well</a:t>
            </a:r>
            <a:endParaRPr sz="1200">
              <a:solidFill>
                <a:srgbClr val="2D2D2D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D2D2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element</a:t>
            </a:r>
            <a:r>
              <a:rPr lang="en" sz="1200">
                <a:solidFill>
                  <a:srgbClr val="2D2D2D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:- what part of their proposition is particularly effective or unusual</a:t>
            </a:r>
            <a:endParaRPr sz="1200">
              <a:solidFill>
                <a:srgbClr val="2D2D2D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D2D2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‘how might we…’</a:t>
            </a:r>
            <a:r>
              <a:rPr lang="en" sz="1200">
                <a:solidFill>
                  <a:srgbClr val="2D2D2D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:statement, used to prompt interesting comparisons or connections</a:t>
            </a:r>
            <a:endParaRPr sz="1200">
              <a:solidFill>
                <a:srgbClr val="2D2D2D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7850" y="4371777"/>
            <a:ext cx="4709074" cy="28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207850" y="40371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2D2D2D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Create 4+ per session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338225" y="1402175"/>
            <a:ext cx="96459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stimulus template consists of three parts</a:t>
            </a:r>
            <a:endParaRPr b="1"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competitor: </a:t>
            </a: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already serves this audience or need well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element:</a:t>
            </a: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what part of their proposition is particularly effective or unusual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‘how might we…’: </a:t>
            </a: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statement</a:t>
            </a:r>
            <a:r>
              <a:rPr b="1"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used to prompt interesting comparisons or connections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8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262049" y="193200"/>
            <a:ext cx="61668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>
                <a:latin typeface="Open Sans Light"/>
                <a:ea typeface="Open Sans Light"/>
                <a:cs typeface="Open Sans Light"/>
                <a:sym typeface="Open Sans Light"/>
              </a:rPr>
              <a:t>THE TEMPLATE</a:t>
            </a:r>
            <a:endParaRPr sz="2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85" name="Google Shape;85;p17"/>
          <p:cNvCxnSpPr/>
          <p:nvPr/>
        </p:nvCxnSpPr>
        <p:spPr>
          <a:xfrm flipH="1">
            <a:off x="59177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7"/>
          <p:cNvSpPr txBox="1"/>
          <p:nvPr/>
        </p:nvSpPr>
        <p:spPr>
          <a:xfrm>
            <a:off x="6030600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BEG, BORROW, STEAL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6487800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BEG BORROW STEAL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93" name="Google Shape;93;p18"/>
          <p:cNvCxnSpPr/>
          <p:nvPr/>
        </p:nvCxnSpPr>
        <p:spPr>
          <a:xfrm flipH="1">
            <a:off x="63749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8"/>
          <p:cNvSpPr txBox="1"/>
          <p:nvPr>
            <p:ph type="title"/>
          </p:nvPr>
        </p:nvSpPr>
        <p:spPr>
          <a:xfrm>
            <a:off x="262049" y="193200"/>
            <a:ext cx="54573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>
                <a:latin typeface="Open Sans Light"/>
                <a:ea typeface="Open Sans Light"/>
                <a:cs typeface="Open Sans Light"/>
                <a:sym typeface="Open Sans Light"/>
              </a:rPr>
              <a:t>HOW TO USE IT</a:t>
            </a:r>
            <a:endParaRPr sz="2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338225" y="1402175"/>
            <a:ext cx="7817100" cy="7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STEP 1</a:t>
            </a:r>
            <a:endParaRPr b="1" sz="1200">
              <a:solidFill>
                <a:srgbClr val="449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Research.Identify 4 organisations to research and pull out 2 elements of their products that we could ‘beg, borrow or steal’ to help inform ours Start with competitors, then look further afield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2</a:t>
            </a:r>
            <a:endParaRPr b="1" sz="1200">
              <a:solidFill>
                <a:srgbClr val="449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Create stimulus. Pull out only the most interesting details and features from your research.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Look for creative tidbits and unusual features, not vague product descriptions or full analysis. Use these to create provocative ‘how might we…?’ statements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Remember: generic stim makes generic ideas - make it punchy and precise. Better to be provocative (even a little hyperbolic) than bland.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3</a:t>
            </a:r>
            <a:endParaRPr b="1" sz="1200">
              <a:solidFill>
                <a:srgbClr val="449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Run an ideation session with the team. Introduce the case studies - remember, it’s more important to focus on the provocative parts of the proposition, rather than exploring their products as a whole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4</a:t>
            </a:r>
            <a:endParaRPr b="1" sz="1200">
              <a:solidFill>
                <a:srgbClr val="449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Each team member use the idea templates to combine their favourite parts of different ideas.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5</a:t>
            </a:r>
            <a:endParaRPr b="1" sz="1200">
              <a:solidFill>
                <a:srgbClr val="449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After the session, use the idea template to write up all the ideas into a consistent format.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49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0" y="0"/>
            <a:ext cx="10744200" cy="7614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194951" y="25075"/>
            <a:ext cx="10455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9625" lIns="99625" spcFirstLastPara="1" rIns="99625" wrap="square" tIns="99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BEG BORROW STEAL</a:t>
            </a:r>
            <a:endParaRPr sz="2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the template to create stimulus for combining the best features from examples already out there. Find a minimum of 4 case studies, ideally from both in and out of the category</a:t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88200" y="1149325"/>
            <a:ext cx="10231800" cy="666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449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262975" y="1281775"/>
            <a:ext cx="489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74E1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CASE STUDY NAME:</a:t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104" name="Google Shape;104;p19"/>
          <p:cNvGrpSpPr/>
          <p:nvPr/>
        </p:nvGrpSpPr>
        <p:grpSpPr>
          <a:xfrm>
            <a:off x="194950" y="1816125"/>
            <a:ext cx="3385825" cy="5300061"/>
            <a:chOff x="7034300" y="1417718"/>
            <a:chExt cx="3385825" cy="4112400"/>
          </a:xfrm>
        </p:grpSpPr>
        <p:sp>
          <p:nvSpPr>
            <p:cNvPr id="105" name="Google Shape;105;p19"/>
            <p:cNvSpPr/>
            <p:nvPr/>
          </p:nvSpPr>
          <p:spPr>
            <a:xfrm>
              <a:off x="7034300" y="1417718"/>
              <a:ext cx="3385800" cy="4112400"/>
            </a:xfrm>
            <a:prstGeom prst="rect">
              <a:avLst/>
            </a:prstGeom>
            <a:noFill/>
            <a:ln cap="flat" cmpd="sng" w="19050">
              <a:solidFill>
                <a:srgbClr val="449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9"/>
            <p:cNvSpPr txBox="1"/>
            <p:nvPr/>
          </p:nvSpPr>
          <p:spPr>
            <a:xfrm>
              <a:off x="7034325" y="1419975"/>
              <a:ext cx="3385800" cy="2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274E13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VISUAL</a:t>
              </a:r>
              <a:endParaRPr sz="1300">
                <a:solidFill>
                  <a:srgbClr val="274E13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107" name="Google Shape;107;p19"/>
          <p:cNvSpPr/>
          <p:nvPr/>
        </p:nvSpPr>
        <p:spPr>
          <a:xfrm>
            <a:off x="3580775" y="5369900"/>
            <a:ext cx="6839400" cy="17466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449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654975" y="5381675"/>
            <a:ext cx="48975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74E1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HOW MIGHT WE…</a:t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300"/>
              <a:buFont typeface="Open Sans SemiBold"/>
              <a:buChar char="●"/>
            </a:pPr>
            <a:r>
              <a:rPr lang="en" sz="1300">
                <a:solidFill>
                  <a:srgbClr val="274E1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[ ] </a:t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300"/>
              <a:buFont typeface="Open Sans SemiBold"/>
              <a:buChar char="●"/>
            </a:pPr>
            <a:r>
              <a:rPr lang="en" sz="1300">
                <a:solidFill>
                  <a:srgbClr val="274E1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[ ] </a:t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300"/>
              <a:buFont typeface="Open Sans SemiBold"/>
              <a:buChar char="●"/>
            </a:pPr>
            <a:r>
              <a:rPr lang="en" sz="1300">
                <a:solidFill>
                  <a:srgbClr val="274E1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[ ] </a:t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3580775" y="1816125"/>
            <a:ext cx="2279700" cy="3557700"/>
          </a:xfrm>
          <a:prstGeom prst="rect">
            <a:avLst/>
          </a:prstGeom>
          <a:noFill/>
          <a:ln cap="flat" cmpd="sng" w="19050">
            <a:solidFill>
              <a:srgbClr val="449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3648800" y="1816125"/>
            <a:ext cx="225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74E1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INTERESTING ELEMENT 1</a:t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5860575" y="1816125"/>
            <a:ext cx="2279700" cy="3557700"/>
          </a:xfrm>
          <a:prstGeom prst="rect">
            <a:avLst/>
          </a:prstGeom>
          <a:noFill/>
          <a:ln cap="flat" cmpd="sng" w="19050">
            <a:solidFill>
              <a:srgbClr val="449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5905924" y="1816125"/>
            <a:ext cx="225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74E1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INTERESTING ELEMENT 2</a:t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8140374" y="1823965"/>
            <a:ext cx="2279700" cy="3557700"/>
          </a:xfrm>
          <a:prstGeom prst="rect">
            <a:avLst/>
          </a:prstGeom>
          <a:noFill/>
          <a:ln cap="flat" cmpd="sng" w="19050">
            <a:solidFill>
              <a:srgbClr val="449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8163049" y="1823965"/>
            <a:ext cx="225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74E1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INTERESTING ELEMENT 3</a:t>
            </a:r>
            <a:endParaRPr sz="1300">
              <a:solidFill>
                <a:srgbClr val="274E1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0" y="0"/>
            <a:ext cx="10744200" cy="7614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194948" y="25075"/>
            <a:ext cx="7519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625" lIns="99625" spcFirstLastPara="1" rIns="99625" wrap="square" tIns="99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 TEMPLATE </a:t>
            </a:r>
            <a:endParaRPr sz="2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this template to write up the winning ideas from idea generation activities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1" name="Google Shape;121;p20"/>
          <p:cNvSpPr txBox="1"/>
          <p:nvPr>
            <p:ph type="title"/>
          </p:nvPr>
        </p:nvSpPr>
        <p:spPr>
          <a:xfrm>
            <a:off x="390318" y="112712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Idea Name: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390246" y="2059957"/>
            <a:ext cx="466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1500">
                <a:latin typeface="Open Sans Light"/>
                <a:ea typeface="Open Sans Light"/>
                <a:cs typeface="Open Sans Light"/>
                <a:sym typeface="Open Sans Light"/>
              </a:rPr>
              <a:t>What’s the essence of the idea?</a:t>
            </a:r>
            <a:endParaRPr sz="1500"/>
          </a:p>
        </p:txBody>
      </p:sp>
      <p:sp>
        <p:nvSpPr>
          <p:cNvPr id="123" name="Google Shape;123;p20"/>
          <p:cNvSpPr txBox="1"/>
          <p:nvPr/>
        </p:nvSpPr>
        <p:spPr>
          <a:xfrm>
            <a:off x="255861" y="1679243"/>
            <a:ext cx="3225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651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44922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ELEVATOR PITCH</a:t>
            </a:r>
            <a:endParaRPr sz="1500">
              <a:solidFill>
                <a:srgbClr val="449222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390246" y="4963410"/>
            <a:ext cx="466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1500">
                <a:latin typeface="Open Sans Light"/>
                <a:ea typeface="Open Sans Light"/>
                <a:cs typeface="Open Sans Light"/>
                <a:sym typeface="Open Sans Light"/>
              </a:rPr>
              <a:t>What will they gain? What pains will it solve? </a:t>
            </a:r>
            <a:endParaRPr sz="1500"/>
          </a:p>
        </p:txBody>
      </p:sp>
      <p:sp>
        <p:nvSpPr>
          <p:cNvPr id="125" name="Google Shape;125;p20"/>
          <p:cNvSpPr txBox="1"/>
          <p:nvPr/>
        </p:nvSpPr>
        <p:spPr>
          <a:xfrm>
            <a:off x="255861" y="4582696"/>
            <a:ext cx="3225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651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44922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CUSTOMER BENEFITS</a:t>
            </a:r>
            <a:endParaRPr sz="1500">
              <a:solidFill>
                <a:srgbClr val="449222"/>
              </a:solidFill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550918" y="2059957"/>
            <a:ext cx="466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1500">
                <a:latin typeface="Open Sans Light"/>
                <a:ea typeface="Open Sans Light"/>
                <a:cs typeface="Open Sans Light"/>
                <a:sym typeface="Open Sans Light"/>
              </a:rPr>
              <a:t>Describe the idea in more detail </a:t>
            </a:r>
            <a:endParaRPr sz="1500"/>
          </a:p>
        </p:txBody>
      </p:sp>
      <p:sp>
        <p:nvSpPr>
          <p:cNvPr id="127" name="Google Shape;127;p20"/>
          <p:cNvSpPr txBox="1"/>
          <p:nvPr/>
        </p:nvSpPr>
        <p:spPr>
          <a:xfrm>
            <a:off x="5550917" y="1679243"/>
            <a:ext cx="3225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44922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FEATURES DOES IT HAVE?</a:t>
            </a:r>
            <a:endParaRPr sz="1500">
              <a:solidFill>
                <a:srgbClr val="449222"/>
              </a:solidFill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5550918" y="4963410"/>
            <a:ext cx="4665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1500">
                <a:latin typeface="Open Sans Light"/>
                <a:ea typeface="Open Sans Light"/>
                <a:cs typeface="Open Sans Light"/>
                <a:sym typeface="Open Sans Light"/>
              </a:rPr>
              <a:t>How will the idea make money?</a:t>
            </a:r>
            <a:endParaRPr sz="1500"/>
          </a:p>
        </p:txBody>
      </p:sp>
      <p:sp>
        <p:nvSpPr>
          <p:cNvPr id="129" name="Google Shape;129;p20"/>
          <p:cNvSpPr txBox="1"/>
          <p:nvPr/>
        </p:nvSpPr>
        <p:spPr>
          <a:xfrm>
            <a:off x="5550917" y="4525578"/>
            <a:ext cx="3225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44922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FUNDING MODEL</a:t>
            </a:r>
            <a:endParaRPr sz="1500">
              <a:solidFill>
                <a:srgbClr val="449222"/>
              </a:solidFill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42930" y="2694818"/>
            <a:ext cx="4612500" cy="1830900"/>
          </a:xfrm>
          <a:prstGeom prst="rect">
            <a:avLst/>
          </a:prstGeom>
          <a:noFill/>
          <a:ln cap="flat" cmpd="sng" w="9525">
            <a:solidFill>
              <a:srgbClr val="449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0675" lIns="100675" spcFirstLastPara="1" rIns="100675" wrap="square" tIns="100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5550926" y="2694818"/>
            <a:ext cx="4612500" cy="1815900"/>
          </a:xfrm>
          <a:prstGeom prst="rect">
            <a:avLst/>
          </a:prstGeom>
          <a:noFill/>
          <a:ln cap="flat" cmpd="sng" w="9525">
            <a:solidFill>
              <a:srgbClr val="449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0675" lIns="100675" spcFirstLastPara="1" rIns="100675" wrap="square" tIns="100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416601" y="5457028"/>
            <a:ext cx="4612500" cy="1830900"/>
          </a:xfrm>
          <a:prstGeom prst="rect">
            <a:avLst/>
          </a:prstGeom>
          <a:noFill/>
          <a:ln cap="flat" cmpd="sng" w="9525">
            <a:solidFill>
              <a:srgbClr val="449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0675" lIns="100675" spcFirstLastPara="1" rIns="100675" wrap="square" tIns="100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5550926" y="5457028"/>
            <a:ext cx="4612500" cy="1830900"/>
          </a:xfrm>
          <a:prstGeom prst="rect">
            <a:avLst/>
          </a:prstGeom>
          <a:noFill/>
          <a:ln cap="flat" cmpd="sng" w="9525">
            <a:solidFill>
              <a:srgbClr val="449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0675" lIns="100675" spcFirstLastPara="1" rIns="100675" wrap="square" tIns="100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