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7543800" cx="10744200"/>
  <p:notesSz cx="6858000" cy="9144000"/>
  <p:embeddedFontLst>
    <p:embeddedFont>
      <p:font typeface="Open Sans SemiBold"/>
      <p:regular r:id="rId13"/>
      <p:bold r:id="rId14"/>
      <p:italic r:id="rId15"/>
      <p:boldItalic r:id="rId16"/>
    </p:embeddedFont>
    <p:embeddedFont>
      <p:font typeface="Open Sans Medium"/>
      <p:regular r:id="rId17"/>
      <p:bold r:id="rId18"/>
      <p:italic r:id="rId19"/>
      <p:boldItalic r:id="rId20"/>
    </p:embeddedFont>
    <p:embeddedFont>
      <p:font typeface="Open Sans Light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76">
          <p15:clr>
            <a:srgbClr val="A4A3A4"/>
          </p15:clr>
        </p15:guide>
        <p15:guide id="2" pos="3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1A9A03-9274-45A2-9FCF-1151D4008F5E}">
  <a:tblStyle styleId="{131A9A03-9274-45A2-9FCF-1151D4008F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76" orient="horz"/>
        <p:guide pos="33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Medium-boldItalic.fntdata"/><Relationship Id="rId22" Type="http://schemas.openxmlformats.org/officeDocument/2006/relationships/font" Target="fonts/OpenSansLight-bold.fntdata"/><Relationship Id="rId21" Type="http://schemas.openxmlformats.org/officeDocument/2006/relationships/font" Target="fonts/OpenSansLight-regular.fntdata"/><Relationship Id="rId24" Type="http://schemas.openxmlformats.org/officeDocument/2006/relationships/font" Target="fonts/OpenSansLight-boldItalic.fntdata"/><Relationship Id="rId23" Type="http://schemas.openxmlformats.org/officeDocument/2006/relationships/font" Target="fonts/OpenSans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OpenSansSemiBold-regular.fntdata"/><Relationship Id="rId12" Type="http://schemas.openxmlformats.org/officeDocument/2006/relationships/slide" Target="slides/slide6.xml"/><Relationship Id="rId15" Type="http://schemas.openxmlformats.org/officeDocument/2006/relationships/font" Target="fonts/OpenSansSemiBold-italic.fntdata"/><Relationship Id="rId14" Type="http://schemas.openxmlformats.org/officeDocument/2006/relationships/font" Target="fonts/OpenSansSemiBold-bold.fntdata"/><Relationship Id="rId17" Type="http://schemas.openxmlformats.org/officeDocument/2006/relationships/font" Target="fonts/OpenSansMedium-regular.fntdata"/><Relationship Id="rId16" Type="http://schemas.openxmlformats.org/officeDocument/2006/relationships/font" Target="fonts/OpenSansSemiBold-boldItalic.fntdata"/><Relationship Id="rId19" Type="http://schemas.openxmlformats.org/officeDocument/2006/relationships/font" Target="fonts/OpenSansMedium-italic.fntdata"/><Relationship Id="rId18" Type="http://schemas.openxmlformats.org/officeDocument/2006/relationships/font" Target="fonts/OpenSa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84078c8ff_0_0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84078c8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8785f0680_0_532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8785f0680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134808f27_0_721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134808f27_0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8785f0680_0_541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8785f0680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8785f0680_0_557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8785f0680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8785f0680_0_570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8785f0680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might we XXX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Rationale for focus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 criteria (project)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Boundaries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Outputs / deliverables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6257" y="1092043"/>
            <a:ext cx="10011600" cy="30105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6247" y="4156717"/>
            <a:ext cx="10011600" cy="11625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6247" y="1622317"/>
            <a:ext cx="10011600" cy="28797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6247" y="4623263"/>
            <a:ext cx="10011600" cy="1907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boxes + subtitle">
  <p:cSld name="2 boxes v2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90318" y="761366"/>
            <a:ext cx="9960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"/>
              <a:buNone/>
              <a:defRPr b="1" i="0" sz="3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10239767" y="7257375"/>
            <a:ext cx="504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80950" wrap="square" tIns="0">
            <a:norm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90326" y="2375890"/>
            <a:ext cx="4665000" cy="40884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5688916" y="2375890"/>
            <a:ext cx="4551300" cy="4065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subTitle"/>
          </p:nvPr>
        </p:nvSpPr>
        <p:spPr>
          <a:xfrm>
            <a:off x="390380" y="1356850"/>
            <a:ext cx="9960000" cy="8211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15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00"/>
              </a:spcBef>
              <a:spcAft>
                <a:spcPts val="15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boxes">
  <p:cSld name="2 boxes v2_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90318" y="761366"/>
            <a:ext cx="9960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10239767" y="7257375"/>
            <a:ext cx="504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81775" wrap="square" tIns="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90326" y="1672907"/>
            <a:ext cx="4665000" cy="47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5688916" y="1672907"/>
            <a:ext cx="4551000" cy="47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box + subtitle">
  <p:cSld name="Title only v2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10239767" y="7257375"/>
            <a:ext cx="504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81125" wrap="square" tIns="0">
            <a:norm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5"/>
          <p:cNvSpPr txBox="1"/>
          <p:nvPr>
            <p:ph type="title"/>
          </p:nvPr>
        </p:nvSpPr>
        <p:spPr>
          <a:xfrm>
            <a:off x="390318" y="761366"/>
            <a:ext cx="9960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379019" y="2376000"/>
            <a:ext cx="9960000" cy="43662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2" type="subTitle"/>
          </p:nvPr>
        </p:nvSpPr>
        <p:spPr>
          <a:xfrm>
            <a:off x="390868" y="1345383"/>
            <a:ext cx="9960000" cy="8328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15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00"/>
              </a:spcBef>
              <a:spcAft>
                <a:spcPts val="15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6247" y="3154580"/>
            <a:ext cx="10011600" cy="12345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6247" y="1690297"/>
            <a:ext cx="46998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78070" y="1690297"/>
            <a:ext cx="46998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6247" y="814880"/>
            <a:ext cx="3299400" cy="11085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6247" y="2038080"/>
            <a:ext cx="3299400" cy="46632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6044" y="660220"/>
            <a:ext cx="7482300" cy="59997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72100" y="-183"/>
            <a:ext cx="5372100" cy="754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1963" y="1808657"/>
            <a:ext cx="4753200" cy="21741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1963" y="4111177"/>
            <a:ext cx="4753200" cy="18114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803913" y="1061977"/>
            <a:ext cx="4508400" cy="54195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6247" y="6204843"/>
            <a:ext cx="7048500" cy="8874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OwMq_Xv-n3k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262047" y="1932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I want to write a crystal clear innovation brief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to ensure we are all aligned about what needs to be achieved, by whom and by when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338225" y="897425"/>
            <a:ext cx="9935700" cy="981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6460575" y="193188"/>
            <a:ext cx="449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1970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BRIEF BLUEPRINT</a:t>
            </a:r>
            <a:endParaRPr sz="2300">
              <a:solidFill>
                <a:srgbClr val="31970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338225" y="1402175"/>
            <a:ext cx="43356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What is it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A simple 3-page template guiding you through the key questions to ask before starting an innovation project. These questions will bring clarity, direction and momentum to the project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When to use it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When you’ve decided what your priorities are and you’re eager to get going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When you need to bring clarity and detail to the task at hand</a:t>
            </a:r>
            <a:endParaRPr sz="1200">
              <a:highlight>
                <a:schemeClr val="accent6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Learn More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chemeClr val="accent6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Watch: </a:t>
            </a:r>
            <a:r>
              <a:rPr b="1" lang="en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Gurulocity: Writing a project brief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5207850" y="1402175"/>
            <a:ext cx="50658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framework is made up of 3 sections</a:t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THE RATIONALE defines why this work is important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THE PURPOSE defines the objectives, impact and risks of the project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THE PLAN defines the outputs, timelines and engagement required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75" name="Google Shape;75;p16"/>
          <p:cNvCxnSpPr/>
          <p:nvPr/>
        </p:nvCxnSpPr>
        <p:spPr>
          <a:xfrm flipH="1">
            <a:off x="6298775" y="0"/>
            <a:ext cx="11100" cy="953100"/>
          </a:xfrm>
          <a:prstGeom prst="straightConnector1">
            <a:avLst/>
          </a:prstGeom>
          <a:noFill/>
          <a:ln cap="flat" cmpd="sng" w="19050">
            <a:solidFill>
              <a:srgbClr val="31970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355" y="4474223"/>
            <a:ext cx="3947848" cy="2764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7850" y="4140600"/>
            <a:ext cx="3846712" cy="269908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338225" y="897425"/>
            <a:ext cx="9935700" cy="981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338225" y="1402175"/>
            <a:ext cx="7770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framework is made up of 3 sections:</a:t>
            </a:r>
            <a:endParaRPr b="1" sz="17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RATIONALE 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defines why this work is important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PURPOSE 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defines the objectives, impact and risks of the project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PLAN 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defines the outputs, timelines and engagement required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4" name="Google Shape;84;p17"/>
          <p:cNvSpPr txBox="1"/>
          <p:nvPr>
            <p:ph type="title"/>
          </p:nvPr>
        </p:nvSpPr>
        <p:spPr>
          <a:xfrm>
            <a:off x="262049" y="193200"/>
            <a:ext cx="61668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>
                <a:latin typeface="Open Sans Light"/>
                <a:ea typeface="Open Sans Light"/>
                <a:cs typeface="Open Sans Light"/>
                <a:sym typeface="Open Sans Light"/>
              </a:rPr>
              <a:t>THE TEMPLATE</a:t>
            </a:r>
            <a:endParaRPr sz="24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85" name="Google Shape;85;p17"/>
          <p:cNvCxnSpPr/>
          <p:nvPr/>
        </p:nvCxnSpPr>
        <p:spPr>
          <a:xfrm flipH="1">
            <a:off x="5917775" y="0"/>
            <a:ext cx="11100" cy="953100"/>
          </a:xfrm>
          <a:prstGeom prst="straightConnector1">
            <a:avLst/>
          </a:prstGeom>
          <a:noFill/>
          <a:ln cap="flat" cmpd="sng" w="19050">
            <a:solidFill>
              <a:srgbClr val="31970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Google Shape;86;p17"/>
          <p:cNvSpPr txBox="1"/>
          <p:nvPr/>
        </p:nvSpPr>
        <p:spPr>
          <a:xfrm>
            <a:off x="6030600" y="193188"/>
            <a:ext cx="449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1970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BRIEF BLUEPRINT</a:t>
            </a:r>
            <a:endParaRPr sz="2300">
              <a:solidFill>
                <a:srgbClr val="31970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262047" y="1932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>
                <a:latin typeface="Open Sans Light"/>
                <a:ea typeface="Open Sans Light"/>
                <a:cs typeface="Open Sans Light"/>
                <a:sym typeface="Open Sans Light"/>
              </a:rPr>
              <a:t>HOW TO USE IT</a:t>
            </a:r>
            <a:endParaRPr sz="24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338225" y="897425"/>
            <a:ext cx="9935700" cy="981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338225" y="1402175"/>
            <a:ext cx="7770300" cy="6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STEP 1</a:t>
            </a:r>
            <a:endParaRPr b="1" sz="1200">
              <a:solidFill>
                <a:srgbClr val="449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If you’re in-person, print the template  on an A3 or A2 sheet of paper. Or if you’re running this virtually, create a Miro or Mural board for everyone to use. Best to use post-its to move ideas around as the discussion evolves.</a:t>
            </a:r>
            <a:endParaRPr b="1" sz="1300">
              <a:solidFill>
                <a:srgbClr val="449222"/>
              </a:solidFill>
              <a:highlight>
                <a:srgbClr val="FFFFFF"/>
              </a:highlight>
            </a:endParaRPr>
          </a:p>
          <a:p>
            <a:pPr indent="0" lvl="0" marL="0" marR="1905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49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STEP 2</a:t>
            </a:r>
            <a:endParaRPr b="1" sz="1200">
              <a:solidFill>
                <a:srgbClr val="449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Work through The Purpose template as a team. Some parts - such as ‘brief in a line’ and ‘out of scope’ - are best done by discussing and agreeing as a group. Other parts - such as ‘objectives’, ‘ambition’ and ‘risks’ - may be better done by individually using post-its initially, then share back as a group and agree which are the most important. Ensure everyone is aligned as much as possible before moving on.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TOP TIP: The best “briefs in a line” are often posed as a “How might we…” question, which specifies the </a:t>
            </a: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asset,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audience and desired objective: e.g. “How might we develop a v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alue exchange product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aimed at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families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that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generates new income from our existing assets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?”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49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STEP 3</a:t>
            </a:r>
            <a:endParaRPr b="1" sz="1200">
              <a:solidFill>
                <a:srgbClr val="449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Work through The Plan template as a group.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49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STEP 4</a:t>
            </a:r>
            <a:endParaRPr b="1" sz="1200">
              <a:solidFill>
                <a:srgbClr val="449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The project lead should write up a complete version of the brief and share with the rest of the team, with clear next steps and responsibilities (e.g. design a day-by-day project plan; set up stakeholder meetings)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49222"/>
              </a:solidFill>
              <a:highlight>
                <a:srgbClr val="FFFFFF"/>
              </a:highlight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6460575" y="193188"/>
            <a:ext cx="449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1970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BRIEF BLUEPRINT</a:t>
            </a:r>
            <a:endParaRPr sz="2300">
              <a:solidFill>
                <a:srgbClr val="31970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cxnSp>
        <p:nvCxnSpPr>
          <p:cNvPr id="95" name="Google Shape;95;p18"/>
          <p:cNvCxnSpPr/>
          <p:nvPr/>
        </p:nvCxnSpPr>
        <p:spPr>
          <a:xfrm flipH="1">
            <a:off x="6298775" y="0"/>
            <a:ext cx="11100" cy="953100"/>
          </a:xfrm>
          <a:prstGeom prst="straightConnector1">
            <a:avLst/>
          </a:prstGeom>
          <a:noFill/>
          <a:ln cap="flat" cmpd="sng" w="19050">
            <a:solidFill>
              <a:srgbClr val="31970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/>
        </p:nvSpPr>
        <p:spPr>
          <a:xfrm>
            <a:off x="136950" y="4702438"/>
            <a:ext cx="5235300" cy="480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Barriers</a:t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are the obstacles in our way?</a:t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136950" y="4694765"/>
            <a:ext cx="5235300" cy="2639400"/>
          </a:xfrm>
          <a:prstGeom prst="rect">
            <a:avLst/>
          </a:prstGeom>
          <a:noFill/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5508900" y="4702438"/>
            <a:ext cx="5083500" cy="480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Risks</a:t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could go wrong and how do we mitigate it?</a:t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5508900" y="2419315"/>
            <a:ext cx="5083500" cy="378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Learnings</a:t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What’s been tried in the past? What’s worked/hasn’t?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36900" y="2419641"/>
            <a:ext cx="5235300" cy="378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Context</a:t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Where has this brief come from? Why is it important now?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136900" y="2413264"/>
            <a:ext cx="5235300" cy="2154600"/>
          </a:xfrm>
          <a:prstGeom prst="rect">
            <a:avLst/>
          </a:prstGeom>
          <a:noFill/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136900" y="904330"/>
            <a:ext cx="10455600" cy="500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Brief in a line</a:t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What is the problem we need to solve, in no more than 20 words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136900" y="902200"/>
            <a:ext cx="10470300" cy="1395900"/>
          </a:xfrm>
          <a:prstGeom prst="rect">
            <a:avLst/>
          </a:prstGeom>
          <a:noFill/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0" y="0"/>
            <a:ext cx="10744200" cy="7614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 txBox="1"/>
          <p:nvPr/>
        </p:nvSpPr>
        <p:spPr>
          <a:xfrm>
            <a:off x="194950" y="25075"/>
            <a:ext cx="75198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9625" lIns="99625" spcFirstLastPara="1" rIns="99625" wrap="square" tIns="99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BRIEF BLUEPRINT PAGE 1 - RATIONALE</a:t>
            </a:r>
            <a:endParaRPr sz="22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Complete this template as a team to define the objective, ambition and requirements for this innovation project</a:t>
            </a: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194950" y="1426205"/>
            <a:ext cx="3327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might we…..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5508900" y="2419640"/>
            <a:ext cx="5083500" cy="2154600"/>
          </a:xfrm>
          <a:prstGeom prst="rect">
            <a:avLst/>
          </a:prstGeom>
          <a:noFill/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5508900" y="4694765"/>
            <a:ext cx="5083500" cy="2639400"/>
          </a:xfrm>
          <a:prstGeom prst="rect">
            <a:avLst/>
          </a:prstGeom>
          <a:noFill/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/>
          <p:nvPr/>
        </p:nvSpPr>
        <p:spPr>
          <a:xfrm>
            <a:off x="136950" y="2912865"/>
            <a:ext cx="10470300" cy="40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Success metrics</a:t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What does success look like at the end of this project? How will we measure it?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136950" y="4963930"/>
            <a:ext cx="10470300" cy="40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Impact</a:t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What will this project achieve in the long-term?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0" y="0"/>
            <a:ext cx="10744200" cy="7614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194950" y="25075"/>
            <a:ext cx="75198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9625" lIns="99625" spcFirstLastPara="1" rIns="99625" wrap="square" tIns="99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BRIEF BLUEPRINT PAGE 2 - OBJECTIVES</a:t>
            </a:r>
            <a:endParaRPr sz="22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Complete this template as a team to define the objective, ambition and requirements for this innovation project</a:t>
            </a: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136950" y="4954400"/>
            <a:ext cx="10470300" cy="2468400"/>
          </a:xfrm>
          <a:prstGeom prst="rect">
            <a:avLst/>
          </a:prstGeom>
          <a:noFill/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/>
          <p:nvPr/>
        </p:nvSpPr>
        <p:spPr>
          <a:xfrm>
            <a:off x="136950" y="2906466"/>
            <a:ext cx="10470300" cy="1927500"/>
          </a:xfrm>
          <a:prstGeom prst="rect">
            <a:avLst/>
          </a:prstGeom>
          <a:noFill/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136950" y="879700"/>
            <a:ext cx="10470300" cy="1927500"/>
          </a:xfrm>
          <a:prstGeom prst="rect">
            <a:avLst/>
          </a:prstGeom>
          <a:noFill/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136950" y="885780"/>
            <a:ext cx="10470300" cy="380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Outputs</a:t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What do we need to produce? By when?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153375" y="6011254"/>
            <a:ext cx="3327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aphicFrame>
        <p:nvGraphicFramePr>
          <p:cNvPr id="126" name="Google Shape;126;p20"/>
          <p:cNvGraphicFramePr/>
          <p:nvPr/>
        </p:nvGraphicFramePr>
        <p:xfrm>
          <a:off x="136975" y="53693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{131A9A03-9274-45A2-9FCF-1151D4008F5E}</a:tableStyleId>
              </a:tblPr>
              <a:tblGrid>
                <a:gridCol w="3490100"/>
                <a:gridCol w="3490100"/>
                <a:gridCol w="3490100"/>
              </a:tblGrid>
              <a:tr h="27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6666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1 year</a:t>
                      </a:r>
                      <a:endParaRPr sz="1000">
                        <a:solidFill>
                          <a:srgbClr val="666666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5 years</a:t>
                      </a:r>
                      <a:endParaRPr sz="1000">
                        <a:solidFill>
                          <a:srgbClr val="666666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Audience</a:t>
                      </a:r>
                      <a:endParaRPr sz="1000">
                        <a:solidFill>
                          <a:srgbClr val="66666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Who are the beneficiaries?</a:t>
                      </a:r>
                      <a:endParaRPr sz="1000">
                        <a:solidFill>
                          <a:srgbClr val="666666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What will they gain?</a:t>
                      </a:r>
                      <a:endParaRPr/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Organisation</a:t>
                      </a:r>
                      <a:endParaRPr sz="1000">
                        <a:solidFill>
                          <a:srgbClr val="66666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What are our income goals?</a:t>
                      </a:r>
                      <a:endParaRPr sz="1000">
                        <a:solidFill>
                          <a:srgbClr val="666666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How does this progress our strategy or mission?</a:t>
                      </a:r>
                      <a:endParaRPr sz="1000">
                        <a:solidFill>
                          <a:srgbClr val="66666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Market</a:t>
                      </a:r>
                      <a:endParaRPr sz="1000">
                        <a:solidFill>
                          <a:srgbClr val="66666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What will be the impact on the sector?</a:t>
                      </a:r>
                      <a:endParaRPr sz="1000">
                        <a:solidFill>
                          <a:srgbClr val="666666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How could this differentiate us?</a:t>
                      </a:r>
                      <a:endParaRPr/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160275" y="5293000"/>
            <a:ext cx="7140600" cy="40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High-level Project plan</a:t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How can you break the project into 3-4 phases? What are the activities and outputs for each phase? 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160275" y="840100"/>
            <a:ext cx="3636300" cy="500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Boundaries</a:t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What’s out of scope for this project?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160275" y="3086525"/>
            <a:ext cx="10470300" cy="2074200"/>
          </a:xfrm>
          <a:prstGeom prst="rect">
            <a:avLst/>
          </a:prstGeom>
          <a:noFill/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160275" y="5293000"/>
            <a:ext cx="7140600" cy="2078700"/>
          </a:xfrm>
          <a:prstGeom prst="rect">
            <a:avLst/>
          </a:prstGeom>
          <a:noFill/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/>
          <p:nvPr/>
        </p:nvSpPr>
        <p:spPr>
          <a:xfrm>
            <a:off x="160275" y="851957"/>
            <a:ext cx="3636300" cy="2078700"/>
          </a:xfrm>
          <a:prstGeom prst="rect">
            <a:avLst/>
          </a:prstGeom>
          <a:noFill/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160266" y="3090710"/>
            <a:ext cx="10470300" cy="40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Stakeholders</a:t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 Light"/>
                <a:ea typeface="Open Sans Light"/>
                <a:cs typeface="Open Sans Light"/>
                <a:sym typeface="Open Sans Light"/>
              </a:rPr>
              <a:t>Who needs to be involved and how?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3895175" y="840100"/>
            <a:ext cx="3413100" cy="485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Budget</a:t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What’s the budget for the project? 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Where will this budget come from?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7423204" y="840100"/>
            <a:ext cx="3207300" cy="485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Alignment</a:t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workstreams do we need to align with?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existing assets/capabilities can we draw on?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3895175" y="851949"/>
            <a:ext cx="3413100" cy="2078700"/>
          </a:xfrm>
          <a:prstGeom prst="rect">
            <a:avLst/>
          </a:prstGeom>
          <a:noFill/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7423303" y="851225"/>
            <a:ext cx="3207300" cy="2078700"/>
          </a:xfrm>
          <a:prstGeom prst="rect">
            <a:avLst/>
          </a:prstGeom>
          <a:noFill/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2914690" y="3510025"/>
            <a:ext cx="252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Responsible</a:t>
            </a:r>
            <a:endParaRPr sz="1000">
              <a:solidFill>
                <a:srgbClr val="6666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Who will drive the work?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are they accountable for?</a:t>
            </a:r>
            <a:endParaRPr sz="13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5512335" y="3510025"/>
            <a:ext cx="252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Consult</a:t>
            </a:r>
            <a:endParaRPr sz="1000">
              <a:solidFill>
                <a:srgbClr val="6666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Who needs to advise and input?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expertise do we need?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8109980" y="3510025"/>
            <a:ext cx="252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Inform</a:t>
            </a:r>
            <a:endParaRPr sz="1000">
              <a:solidFill>
                <a:srgbClr val="6666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Who needs to be kept up to date?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will we update them?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7482116" y="5293000"/>
            <a:ext cx="3152700" cy="357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Outstanding questions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0" y="0"/>
            <a:ext cx="10744200" cy="7614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194950" y="25075"/>
            <a:ext cx="75198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9625" lIns="99625" spcFirstLastPara="1" rIns="99625" wrap="square" tIns="99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BRIEF BLUEPRINT PAGE 3 - PLAN</a:t>
            </a:r>
            <a:endParaRPr sz="22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Complete this template as a team to define the objective, ambition and requirements for this innovation project</a:t>
            </a: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7482122" y="5294459"/>
            <a:ext cx="3152700" cy="2077200"/>
          </a:xfrm>
          <a:prstGeom prst="rect">
            <a:avLst/>
          </a:prstGeom>
          <a:noFill/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7482116" y="5678064"/>
            <a:ext cx="258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don’t we know?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do we find out?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49" name="Google Shape;149;p21"/>
          <p:cNvCxnSpPr/>
          <p:nvPr/>
        </p:nvCxnSpPr>
        <p:spPr>
          <a:xfrm>
            <a:off x="2897175" y="3459210"/>
            <a:ext cx="0" cy="1706100"/>
          </a:xfrm>
          <a:prstGeom prst="straightConnector1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21"/>
          <p:cNvCxnSpPr/>
          <p:nvPr/>
        </p:nvCxnSpPr>
        <p:spPr>
          <a:xfrm>
            <a:off x="5489025" y="3458166"/>
            <a:ext cx="0" cy="1706100"/>
          </a:xfrm>
          <a:prstGeom prst="straightConnector1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21"/>
          <p:cNvSpPr txBox="1"/>
          <p:nvPr/>
        </p:nvSpPr>
        <p:spPr>
          <a:xfrm>
            <a:off x="194950" y="3510025"/>
            <a:ext cx="252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Decision making</a:t>
            </a:r>
            <a:endParaRPr sz="1000">
              <a:solidFill>
                <a:srgbClr val="6666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Who is the decision maker?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is the sign-off process?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52" name="Google Shape;152;p21"/>
          <p:cNvCxnSpPr/>
          <p:nvPr/>
        </p:nvCxnSpPr>
        <p:spPr>
          <a:xfrm>
            <a:off x="8079825" y="3458166"/>
            <a:ext cx="0" cy="1706100"/>
          </a:xfrm>
          <a:prstGeom prst="straightConnector1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