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7543800" cx="10744200"/>
  <p:notesSz cx="6858000" cy="9144000"/>
  <p:embeddedFontLst>
    <p:embeddedFont>
      <p:font typeface="Open Sans SemiBold"/>
      <p:regular r:id="rId10"/>
      <p:bold r:id="rId11"/>
      <p:italic r:id="rId12"/>
      <p:boldItalic r:id="rId13"/>
    </p:embeddedFont>
    <p:embeddedFont>
      <p:font typeface="Open Sans Medium"/>
      <p:regular r:id="rId14"/>
      <p:bold r:id="rId15"/>
      <p:italic r:id="rId16"/>
      <p:boldItalic r:id="rId17"/>
    </p:embeddedFont>
    <p:embeddedFont>
      <p:font typeface="Open Sans Light"/>
      <p:regular r:id="rId18"/>
      <p:bold r:id="rId19"/>
      <p:italic r:id="rId20"/>
      <p:boldItalic r:id="rId21"/>
    </p:embeddedFont>
    <p:embeddedFont>
      <p:font typeface="Open Sans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376">
          <p15:clr>
            <a:srgbClr val="A4A3A4"/>
          </p15:clr>
        </p15:guide>
        <p15:guide id="2" pos="33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376" orient="horz"/>
        <p:guide pos="338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Light-italic.fntdata"/><Relationship Id="rId22" Type="http://schemas.openxmlformats.org/officeDocument/2006/relationships/font" Target="fonts/OpenSans-regular.fntdata"/><Relationship Id="rId21" Type="http://schemas.openxmlformats.org/officeDocument/2006/relationships/font" Target="fonts/OpenSansLight-boldItalic.fntdata"/><Relationship Id="rId24" Type="http://schemas.openxmlformats.org/officeDocument/2006/relationships/font" Target="fonts/OpenSans-italic.fntdata"/><Relationship Id="rId23" Type="http://schemas.openxmlformats.org/officeDocument/2006/relationships/font" Target="fonts/OpenSans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font" Target="fonts/OpenSans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font" Target="fonts/OpenSansSemiBold-bold.fntdata"/><Relationship Id="rId10" Type="http://schemas.openxmlformats.org/officeDocument/2006/relationships/font" Target="fonts/OpenSansSemiBold-regular.fntdata"/><Relationship Id="rId13" Type="http://schemas.openxmlformats.org/officeDocument/2006/relationships/font" Target="fonts/OpenSansSemiBold-boldItalic.fntdata"/><Relationship Id="rId12" Type="http://schemas.openxmlformats.org/officeDocument/2006/relationships/font" Target="fonts/OpenSansSemiBold-italic.fntdata"/><Relationship Id="rId15" Type="http://schemas.openxmlformats.org/officeDocument/2006/relationships/font" Target="fonts/OpenSansMedium-bold.fntdata"/><Relationship Id="rId14" Type="http://schemas.openxmlformats.org/officeDocument/2006/relationships/font" Target="fonts/OpenSansMedium-regular.fntdata"/><Relationship Id="rId17" Type="http://schemas.openxmlformats.org/officeDocument/2006/relationships/font" Target="fonts/OpenSansMedium-boldItalic.fntdata"/><Relationship Id="rId16" Type="http://schemas.openxmlformats.org/officeDocument/2006/relationships/font" Target="fonts/OpenSansMedium-italic.fntdata"/><Relationship Id="rId19" Type="http://schemas.openxmlformats.org/officeDocument/2006/relationships/font" Target="fonts/OpenSansLight-bold.fntdata"/><Relationship Id="rId18" Type="http://schemas.openxmlformats.org/officeDocument/2006/relationships/font" Target="fonts/OpenSansLigh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987444" y="685800"/>
            <a:ext cx="4883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084078ca58_0_0:notes"/>
          <p:cNvSpPr/>
          <p:nvPr>
            <p:ph idx="2" type="sldImg"/>
          </p:nvPr>
        </p:nvSpPr>
        <p:spPr>
          <a:xfrm>
            <a:off x="987444" y="685800"/>
            <a:ext cx="4883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084078ca5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084078c5f3_0_281:notes"/>
          <p:cNvSpPr/>
          <p:nvPr>
            <p:ph idx="2" type="sldImg"/>
          </p:nvPr>
        </p:nvSpPr>
        <p:spPr>
          <a:xfrm>
            <a:off x="987444" y="685800"/>
            <a:ext cx="4883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084078c5f3_0_2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022f395415_0_62:notes"/>
          <p:cNvSpPr/>
          <p:nvPr>
            <p:ph idx="2" type="sldImg"/>
          </p:nvPr>
        </p:nvSpPr>
        <p:spPr>
          <a:xfrm>
            <a:off x="987444" y="685800"/>
            <a:ext cx="4883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022f395415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084078c5f3_0_91:notes"/>
          <p:cNvSpPr/>
          <p:nvPr>
            <p:ph idx="2" type="sldImg"/>
          </p:nvPr>
        </p:nvSpPr>
        <p:spPr>
          <a:xfrm>
            <a:off x="1231323" y="1143000"/>
            <a:ext cx="43953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084078c5f3_0_9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chemeClr val="dk1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The canvas is made of 9 component parts.</a:t>
            </a:r>
            <a:endParaRPr b="1" sz="1200">
              <a:solidFill>
                <a:schemeClr val="dk1"/>
              </a:solidFill>
              <a:highlight>
                <a:schemeClr val="lt1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200">
              <a:solidFill>
                <a:schemeClr val="dk1"/>
              </a:solidFill>
              <a:highlight>
                <a:schemeClr val="lt1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190500" marR="190500" rtl="0" algn="l">
              <a:lnSpc>
                <a:spcPct val="115000"/>
              </a:lnSpc>
              <a:spcBef>
                <a:spcPts val="200"/>
              </a:spcBef>
              <a:spcAft>
                <a:spcPts val="260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g1084078c5f3_0_91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6257" y="1092043"/>
            <a:ext cx="10011600" cy="3010500"/>
          </a:xfrm>
          <a:prstGeom prst="rect">
            <a:avLst/>
          </a:prstGeom>
        </p:spPr>
        <p:txBody>
          <a:bodyPr anchorCtr="0" anchor="b" bIns="116325" lIns="116325" spcFirstLastPara="1" rIns="116325" wrap="square" tIns="1163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6247" y="4156717"/>
            <a:ext cx="10011600" cy="1162500"/>
          </a:xfrm>
          <a:prstGeom prst="rect">
            <a:avLst/>
          </a:prstGeom>
        </p:spPr>
        <p:txBody>
          <a:bodyPr anchorCtr="0" anchor="t" bIns="116325" lIns="116325" spcFirstLastPara="1" rIns="116325" wrap="square" tIns="1163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55138" y="6839385"/>
            <a:ext cx="644700" cy="577200"/>
          </a:xfrm>
          <a:prstGeom prst="rect">
            <a:avLst/>
          </a:prstGeom>
        </p:spPr>
        <p:txBody>
          <a:bodyPr anchorCtr="0" anchor="ctr" bIns="116325" lIns="116325" spcFirstLastPara="1" rIns="116325" wrap="square" tIns="1163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6247" y="1622317"/>
            <a:ext cx="10011600" cy="2879700"/>
          </a:xfrm>
          <a:prstGeom prst="rect">
            <a:avLst/>
          </a:prstGeom>
        </p:spPr>
        <p:txBody>
          <a:bodyPr anchorCtr="0" anchor="b" bIns="116325" lIns="116325" spcFirstLastPara="1" rIns="116325" wrap="square" tIns="1163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300"/>
              <a:buNone/>
              <a:defRPr sz="1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300"/>
              <a:buNone/>
              <a:defRPr sz="1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300"/>
              <a:buNone/>
              <a:defRPr sz="1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300"/>
              <a:buNone/>
              <a:defRPr sz="1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300"/>
              <a:buNone/>
              <a:defRPr sz="1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300"/>
              <a:buNone/>
              <a:defRPr sz="1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300"/>
              <a:buNone/>
              <a:defRPr sz="1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300"/>
              <a:buNone/>
              <a:defRPr sz="1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300"/>
              <a:buNone/>
              <a:defRPr sz="153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6247" y="4623263"/>
            <a:ext cx="10011600" cy="1907700"/>
          </a:xfrm>
          <a:prstGeom prst="rect">
            <a:avLst/>
          </a:prstGeom>
        </p:spPr>
        <p:txBody>
          <a:bodyPr anchorCtr="0" anchor="t" bIns="116325" lIns="116325" spcFirstLastPara="1" rIns="116325" wrap="square" tIns="116325">
            <a:norm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55138" y="6839385"/>
            <a:ext cx="644700" cy="577200"/>
          </a:xfrm>
          <a:prstGeom prst="rect">
            <a:avLst/>
          </a:prstGeom>
        </p:spPr>
        <p:txBody>
          <a:bodyPr anchorCtr="0" anchor="ctr" bIns="116325" lIns="116325" spcFirstLastPara="1" rIns="116325" wrap="square" tIns="1163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55138" y="6839385"/>
            <a:ext cx="644700" cy="577200"/>
          </a:xfrm>
          <a:prstGeom prst="rect">
            <a:avLst/>
          </a:prstGeom>
        </p:spPr>
        <p:txBody>
          <a:bodyPr anchorCtr="0" anchor="ctr" bIns="116325" lIns="116325" spcFirstLastPara="1" rIns="116325" wrap="square" tIns="1163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boxes + subtitle">
  <p:cSld name="2 boxes v2_1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90318" y="761366"/>
            <a:ext cx="9960000" cy="595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Open Sans"/>
              <a:buNone/>
              <a:defRPr b="1" i="0" sz="35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2000"/>
            </a:lvl9pPr>
          </a:lstStyle>
          <a:p/>
        </p:txBody>
      </p:sp>
      <p:sp>
        <p:nvSpPr>
          <p:cNvPr id="52" name="Google Shape;52;p13"/>
          <p:cNvSpPr txBox="1"/>
          <p:nvPr>
            <p:ph idx="12" type="sldNum"/>
          </p:nvPr>
        </p:nvSpPr>
        <p:spPr>
          <a:xfrm>
            <a:off x="10239767" y="7257375"/>
            <a:ext cx="504300" cy="28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80950" wrap="square" tIns="0">
            <a:norm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3" name="Google Shape;53;p13"/>
          <p:cNvSpPr txBox="1"/>
          <p:nvPr>
            <p:ph idx="1" type="body"/>
          </p:nvPr>
        </p:nvSpPr>
        <p:spPr>
          <a:xfrm>
            <a:off x="390326" y="2375890"/>
            <a:ext cx="4665000" cy="4088400"/>
          </a:xfrm>
          <a:prstGeom prst="rect">
            <a:avLst/>
          </a:prstGeom>
        </p:spPr>
        <p:txBody>
          <a:bodyPr anchorCtr="0" anchor="t" bIns="116325" lIns="116325" spcFirstLastPara="1" rIns="116325" wrap="square" tIns="1163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54" name="Google Shape;54;p13"/>
          <p:cNvSpPr txBox="1"/>
          <p:nvPr>
            <p:ph idx="2" type="body"/>
          </p:nvPr>
        </p:nvSpPr>
        <p:spPr>
          <a:xfrm>
            <a:off x="5688916" y="2375890"/>
            <a:ext cx="4551300" cy="4065600"/>
          </a:xfrm>
          <a:prstGeom prst="rect">
            <a:avLst/>
          </a:prstGeom>
        </p:spPr>
        <p:txBody>
          <a:bodyPr anchorCtr="0" anchor="t" bIns="116325" lIns="116325" spcFirstLastPara="1" rIns="116325" wrap="square" tIns="1163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55" name="Google Shape;55;p13"/>
          <p:cNvSpPr txBox="1"/>
          <p:nvPr>
            <p:ph idx="3" type="subTitle"/>
          </p:nvPr>
        </p:nvSpPr>
        <p:spPr>
          <a:xfrm>
            <a:off x="390380" y="1356850"/>
            <a:ext cx="9960000" cy="821100"/>
          </a:xfrm>
          <a:prstGeom prst="rect">
            <a:avLst/>
          </a:prstGeom>
        </p:spPr>
        <p:txBody>
          <a:bodyPr anchorCtr="0" anchor="t" bIns="116325" lIns="116325" spcFirstLastPara="1" rIns="116325" wrap="square" tIns="1163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</a:defRPr>
            </a:lvl1pPr>
            <a:lvl2pPr lvl="1" rtl="0">
              <a:spcBef>
                <a:spcPts val="15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5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5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5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5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5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5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500"/>
              </a:spcBef>
              <a:spcAft>
                <a:spcPts val="15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boxes">
  <p:cSld name="2 boxes v2_2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title"/>
          </p:nvPr>
        </p:nvSpPr>
        <p:spPr>
          <a:xfrm>
            <a:off x="390318" y="761366"/>
            <a:ext cx="9960000" cy="595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Open Sans"/>
              <a:buNone/>
              <a:defRPr b="1" i="0" sz="36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2000"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2000"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2000"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2000"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2000"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2000"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2000"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2000"/>
            </a:lvl9pPr>
          </a:lstStyle>
          <a:p/>
        </p:txBody>
      </p:sp>
      <p:sp>
        <p:nvSpPr>
          <p:cNvPr id="58" name="Google Shape;58;p14"/>
          <p:cNvSpPr txBox="1"/>
          <p:nvPr>
            <p:ph idx="12" type="sldNum"/>
          </p:nvPr>
        </p:nvSpPr>
        <p:spPr>
          <a:xfrm>
            <a:off x="10239767" y="7257375"/>
            <a:ext cx="504300" cy="28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81775" wrap="square" tIns="0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9" name="Google Shape;59;p14"/>
          <p:cNvSpPr txBox="1"/>
          <p:nvPr>
            <p:ph idx="1" type="body"/>
          </p:nvPr>
        </p:nvSpPr>
        <p:spPr>
          <a:xfrm>
            <a:off x="390326" y="1672907"/>
            <a:ext cx="4665000" cy="47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23850" lvl="0" marL="457200" rtl="0" algn="l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500"/>
              <a:buChar char="–"/>
              <a:defRPr/>
            </a:lvl2pPr>
            <a:lvl3pPr indent="-323850" lvl="2" marL="1371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2" type="body"/>
          </p:nvPr>
        </p:nvSpPr>
        <p:spPr>
          <a:xfrm>
            <a:off x="5688916" y="1672907"/>
            <a:ext cx="4551000" cy="476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23850" lvl="0" marL="457200" rtl="0" algn="l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500"/>
              <a:buChar char="–"/>
              <a:defRPr/>
            </a:lvl2pPr>
            <a:lvl3pPr indent="-323850" lvl="2" marL="1371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 box + subtitle">
  <p:cSld name="Title only v2_1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idx="12" type="sldNum"/>
          </p:nvPr>
        </p:nvSpPr>
        <p:spPr>
          <a:xfrm>
            <a:off x="10239767" y="7257375"/>
            <a:ext cx="504300" cy="28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81125" wrap="square" tIns="0">
            <a:norm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rgbClr val="7F7F7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3" name="Google Shape;63;p15"/>
          <p:cNvSpPr txBox="1"/>
          <p:nvPr>
            <p:ph type="title"/>
          </p:nvPr>
        </p:nvSpPr>
        <p:spPr>
          <a:xfrm>
            <a:off x="390318" y="761366"/>
            <a:ext cx="9960000" cy="595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Open Sans"/>
              <a:buNone/>
              <a:defRPr b="1" i="0" sz="36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2000"/>
            </a:lvl9pPr>
          </a:lstStyle>
          <a:p/>
        </p:txBody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379019" y="2376000"/>
            <a:ext cx="9960000" cy="4366200"/>
          </a:xfrm>
          <a:prstGeom prst="rect">
            <a:avLst/>
          </a:prstGeom>
        </p:spPr>
        <p:txBody>
          <a:bodyPr anchorCtr="0" anchor="t" bIns="116325" lIns="116325" spcFirstLastPara="1" rIns="116325" wrap="square" tIns="116325">
            <a:normAutofit/>
          </a:bodyPr>
          <a:lstStyle>
            <a:lvl1pPr indent="-330200" lvl="0" marL="457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65" name="Google Shape;65;p15"/>
          <p:cNvSpPr txBox="1"/>
          <p:nvPr>
            <p:ph idx="2" type="subTitle"/>
          </p:nvPr>
        </p:nvSpPr>
        <p:spPr>
          <a:xfrm>
            <a:off x="390868" y="1345383"/>
            <a:ext cx="9960000" cy="832800"/>
          </a:xfrm>
          <a:prstGeom prst="rect">
            <a:avLst/>
          </a:prstGeom>
        </p:spPr>
        <p:txBody>
          <a:bodyPr anchorCtr="0" anchor="t" bIns="116325" lIns="116325" spcFirstLastPara="1" rIns="116325" wrap="square" tIns="1163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dk2"/>
                </a:solidFill>
              </a:defRPr>
            </a:lvl1pPr>
            <a:lvl2pPr lvl="1" rtl="0">
              <a:spcBef>
                <a:spcPts val="15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5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5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5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5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5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5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500"/>
              </a:spcBef>
              <a:spcAft>
                <a:spcPts val="150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6247" y="3154580"/>
            <a:ext cx="10011600" cy="1234500"/>
          </a:xfrm>
          <a:prstGeom prst="rect">
            <a:avLst/>
          </a:prstGeom>
        </p:spPr>
        <p:txBody>
          <a:bodyPr anchorCtr="0" anchor="ctr" bIns="116325" lIns="116325" spcFirstLastPara="1" rIns="116325" wrap="square" tIns="1163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55138" y="6839385"/>
            <a:ext cx="644700" cy="577200"/>
          </a:xfrm>
          <a:prstGeom prst="rect">
            <a:avLst/>
          </a:prstGeom>
        </p:spPr>
        <p:txBody>
          <a:bodyPr anchorCtr="0" anchor="ctr" bIns="116325" lIns="116325" spcFirstLastPara="1" rIns="116325" wrap="square" tIns="1163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6247" y="652703"/>
            <a:ext cx="10011600" cy="840000"/>
          </a:xfrm>
          <a:prstGeom prst="rect">
            <a:avLst/>
          </a:prstGeom>
        </p:spPr>
        <p:txBody>
          <a:bodyPr anchorCtr="0" anchor="t" bIns="116325" lIns="116325" spcFirstLastPara="1" rIns="116325" wrap="square" tIns="1163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6247" y="1690297"/>
            <a:ext cx="10011600" cy="5010600"/>
          </a:xfrm>
          <a:prstGeom prst="rect">
            <a:avLst/>
          </a:prstGeom>
        </p:spPr>
        <p:txBody>
          <a:bodyPr anchorCtr="0" anchor="t" bIns="116325" lIns="116325" spcFirstLastPara="1" rIns="116325" wrap="square" tIns="116325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55138" y="6839385"/>
            <a:ext cx="644700" cy="577200"/>
          </a:xfrm>
          <a:prstGeom prst="rect">
            <a:avLst/>
          </a:prstGeom>
        </p:spPr>
        <p:txBody>
          <a:bodyPr anchorCtr="0" anchor="ctr" bIns="116325" lIns="116325" spcFirstLastPara="1" rIns="116325" wrap="square" tIns="1163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6247" y="652703"/>
            <a:ext cx="10011600" cy="840000"/>
          </a:xfrm>
          <a:prstGeom prst="rect">
            <a:avLst/>
          </a:prstGeom>
        </p:spPr>
        <p:txBody>
          <a:bodyPr anchorCtr="0" anchor="t" bIns="116325" lIns="116325" spcFirstLastPara="1" rIns="116325" wrap="square" tIns="1163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6247" y="1690297"/>
            <a:ext cx="4699800" cy="5010600"/>
          </a:xfrm>
          <a:prstGeom prst="rect">
            <a:avLst/>
          </a:prstGeom>
        </p:spPr>
        <p:txBody>
          <a:bodyPr anchorCtr="0" anchor="t" bIns="116325" lIns="116325" spcFirstLastPara="1" rIns="116325" wrap="square" tIns="1163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78070" y="1690297"/>
            <a:ext cx="4699800" cy="5010600"/>
          </a:xfrm>
          <a:prstGeom prst="rect">
            <a:avLst/>
          </a:prstGeom>
        </p:spPr>
        <p:txBody>
          <a:bodyPr anchorCtr="0" anchor="t" bIns="116325" lIns="116325" spcFirstLastPara="1" rIns="116325" wrap="square" tIns="1163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55138" y="6839385"/>
            <a:ext cx="644700" cy="577200"/>
          </a:xfrm>
          <a:prstGeom prst="rect">
            <a:avLst/>
          </a:prstGeom>
        </p:spPr>
        <p:txBody>
          <a:bodyPr anchorCtr="0" anchor="ctr" bIns="116325" lIns="116325" spcFirstLastPara="1" rIns="116325" wrap="square" tIns="1163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6247" y="652703"/>
            <a:ext cx="10011600" cy="840000"/>
          </a:xfrm>
          <a:prstGeom prst="rect">
            <a:avLst/>
          </a:prstGeom>
        </p:spPr>
        <p:txBody>
          <a:bodyPr anchorCtr="0" anchor="t" bIns="116325" lIns="116325" spcFirstLastPara="1" rIns="116325" wrap="square" tIns="1163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55138" y="6839385"/>
            <a:ext cx="644700" cy="577200"/>
          </a:xfrm>
          <a:prstGeom prst="rect">
            <a:avLst/>
          </a:prstGeom>
        </p:spPr>
        <p:txBody>
          <a:bodyPr anchorCtr="0" anchor="ctr" bIns="116325" lIns="116325" spcFirstLastPara="1" rIns="116325" wrap="square" tIns="1163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6247" y="814880"/>
            <a:ext cx="3299400" cy="1108500"/>
          </a:xfrm>
          <a:prstGeom prst="rect">
            <a:avLst/>
          </a:prstGeom>
        </p:spPr>
        <p:txBody>
          <a:bodyPr anchorCtr="0" anchor="b" bIns="116325" lIns="116325" spcFirstLastPara="1" rIns="116325" wrap="square" tIns="1163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1pPr>
            <a:lvl2pPr lvl="1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2pPr>
            <a:lvl3pPr lvl="2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3pPr>
            <a:lvl4pPr lvl="3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4pPr>
            <a:lvl5pPr lvl="4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5pPr>
            <a:lvl6pPr lvl="5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6pPr>
            <a:lvl7pPr lvl="6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7pPr>
            <a:lvl8pPr lvl="7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8pPr>
            <a:lvl9pPr lvl="8"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6247" y="2038080"/>
            <a:ext cx="3299400" cy="4663200"/>
          </a:xfrm>
          <a:prstGeom prst="rect">
            <a:avLst/>
          </a:prstGeom>
        </p:spPr>
        <p:txBody>
          <a:bodyPr anchorCtr="0" anchor="t" bIns="116325" lIns="116325" spcFirstLastPara="1" rIns="116325" wrap="square" tIns="116325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55138" y="6839385"/>
            <a:ext cx="644700" cy="577200"/>
          </a:xfrm>
          <a:prstGeom prst="rect">
            <a:avLst/>
          </a:prstGeom>
        </p:spPr>
        <p:txBody>
          <a:bodyPr anchorCtr="0" anchor="ctr" bIns="116325" lIns="116325" spcFirstLastPara="1" rIns="116325" wrap="square" tIns="1163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6044" y="660220"/>
            <a:ext cx="7482300" cy="5999700"/>
          </a:xfrm>
          <a:prstGeom prst="rect">
            <a:avLst/>
          </a:prstGeom>
        </p:spPr>
        <p:txBody>
          <a:bodyPr anchorCtr="0" anchor="ctr" bIns="116325" lIns="116325" spcFirstLastPara="1" rIns="116325" wrap="square" tIns="1163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55138" y="6839385"/>
            <a:ext cx="644700" cy="577200"/>
          </a:xfrm>
          <a:prstGeom prst="rect">
            <a:avLst/>
          </a:prstGeom>
        </p:spPr>
        <p:txBody>
          <a:bodyPr anchorCtr="0" anchor="ctr" bIns="116325" lIns="116325" spcFirstLastPara="1" rIns="116325" wrap="square" tIns="1163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72100" y="-183"/>
            <a:ext cx="5372100" cy="7543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325" lIns="116325" spcFirstLastPara="1" rIns="116325" wrap="square" tIns="116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1963" y="1808657"/>
            <a:ext cx="4753200" cy="2174100"/>
          </a:xfrm>
          <a:prstGeom prst="rect">
            <a:avLst/>
          </a:prstGeom>
        </p:spPr>
        <p:txBody>
          <a:bodyPr anchorCtr="0" anchor="b" bIns="116325" lIns="116325" spcFirstLastPara="1" rIns="116325" wrap="square" tIns="1163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1963" y="4111177"/>
            <a:ext cx="4753200" cy="1811400"/>
          </a:xfrm>
          <a:prstGeom prst="rect">
            <a:avLst/>
          </a:prstGeom>
        </p:spPr>
        <p:txBody>
          <a:bodyPr anchorCtr="0" anchor="t" bIns="116325" lIns="116325" spcFirstLastPara="1" rIns="116325" wrap="square" tIns="1163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803913" y="1061977"/>
            <a:ext cx="4508400" cy="5419500"/>
          </a:xfrm>
          <a:prstGeom prst="rect">
            <a:avLst/>
          </a:prstGeom>
        </p:spPr>
        <p:txBody>
          <a:bodyPr anchorCtr="0" anchor="ctr" bIns="116325" lIns="116325" spcFirstLastPara="1" rIns="116325" wrap="square" tIns="116325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55138" y="6839385"/>
            <a:ext cx="644700" cy="577200"/>
          </a:xfrm>
          <a:prstGeom prst="rect">
            <a:avLst/>
          </a:prstGeom>
        </p:spPr>
        <p:txBody>
          <a:bodyPr anchorCtr="0" anchor="ctr" bIns="116325" lIns="116325" spcFirstLastPara="1" rIns="116325" wrap="square" tIns="1163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6247" y="6204843"/>
            <a:ext cx="7048500" cy="887400"/>
          </a:xfrm>
          <a:prstGeom prst="rect">
            <a:avLst/>
          </a:prstGeom>
        </p:spPr>
        <p:txBody>
          <a:bodyPr anchorCtr="0" anchor="ctr" bIns="116325" lIns="116325" spcFirstLastPara="1" rIns="116325" wrap="square" tIns="1163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55138" y="6839385"/>
            <a:ext cx="644700" cy="577200"/>
          </a:xfrm>
          <a:prstGeom prst="rect">
            <a:avLst/>
          </a:prstGeom>
        </p:spPr>
        <p:txBody>
          <a:bodyPr anchorCtr="0" anchor="ctr" bIns="116325" lIns="116325" spcFirstLastPara="1" rIns="116325" wrap="square" tIns="1163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6247" y="652703"/>
            <a:ext cx="10011600" cy="8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325" lIns="116325" spcFirstLastPara="1" rIns="116325" wrap="square" tIns="1163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6247" y="1690297"/>
            <a:ext cx="10011600" cy="50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325" lIns="116325" spcFirstLastPara="1" rIns="116325" wrap="square" tIns="116325">
            <a:norm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55138" y="6839385"/>
            <a:ext cx="644700" cy="57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325" lIns="116325" spcFirstLastPara="1" rIns="116325" wrap="square" tIns="116325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youtube.com/watch?v=QoAOzMTLP5s" TargetMode="External"/><Relationship Id="rId4" Type="http://schemas.openxmlformats.org/officeDocument/2006/relationships/hyperlink" Target="https://www.youtube.com/watch?v=r0mtUQnny94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>
            <p:ph type="title"/>
          </p:nvPr>
        </p:nvSpPr>
        <p:spPr>
          <a:xfrm>
            <a:off x="262047" y="193203"/>
            <a:ext cx="10011600" cy="840000"/>
          </a:xfrm>
          <a:prstGeom prst="rect">
            <a:avLst/>
          </a:prstGeom>
        </p:spPr>
        <p:txBody>
          <a:bodyPr anchorCtr="0" anchor="t" bIns="116325" lIns="116325" spcFirstLastPara="1" rIns="116325" wrap="square" tIns="116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1200">
                <a:latin typeface="Open Sans Light"/>
                <a:ea typeface="Open Sans Light"/>
                <a:cs typeface="Open Sans Light"/>
                <a:sym typeface="Open Sans Light"/>
              </a:rPr>
              <a:t>I want to flesh out and stress test my idea</a:t>
            </a:r>
            <a:endParaRPr sz="120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1200">
                <a:latin typeface="Open Sans Light"/>
                <a:ea typeface="Open Sans Light"/>
                <a:cs typeface="Open Sans Light"/>
                <a:sym typeface="Open Sans Light"/>
              </a:rPr>
              <a:t>to quickly and cheaply assess how viable and feasible it is</a:t>
            </a:r>
            <a:endParaRPr sz="1200"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71" name="Google Shape;71;p16"/>
          <p:cNvSpPr txBox="1"/>
          <p:nvPr/>
        </p:nvSpPr>
        <p:spPr>
          <a:xfrm>
            <a:off x="338225" y="1402175"/>
            <a:ext cx="4335600" cy="443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Open Sans"/>
                <a:ea typeface="Open Sans"/>
                <a:cs typeface="Open Sans"/>
                <a:sym typeface="Open Sans"/>
              </a:rPr>
              <a:t>What is it</a:t>
            </a:r>
            <a:endParaRPr b="1" sz="12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A 1 page template to help you </a:t>
            </a: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flesh out an idea quicker and  cleaner, </a:t>
            </a:r>
            <a:r>
              <a:rPr lang="en" sz="12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and assess how viable it is (likelihood to meet your objectives) and feasibility (how realistic it is to deliver. </a:t>
            </a: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Using this canvas will lead to insights about the customers you serve, what value propositions are offered through what channels, and how you makes income and / or impact..</a:t>
            </a:r>
            <a:endParaRPr sz="1200">
              <a:solidFill>
                <a:schemeClr val="dk1"/>
              </a:solidFill>
              <a:highlight>
                <a:schemeClr val="lt1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Open Sans"/>
                <a:ea typeface="Open Sans"/>
                <a:cs typeface="Open Sans"/>
                <a:sym typeface="Open Sans"/>
              </a:rPr>
              <a:t>When to use it</a:t>
            </a:r>
            <a:endParaRPr b="1" sz="12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Open Sans Light"/>
                <a:ea typeface="Open Sans Light"/>
                <a:cs typeface="Open Sans Light"/>
                <a:sym typeface="Open Sans Light"/>
              </a:rPr>
              <a:t>When you have the nugget of an initial idea that you need to quickly build out in more detail. </a:t>
            </a:r>
            <a:endParaRPr sz="120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highlight>
                <a:schemeClr val="accent6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Open Sans"/>
                <a:ea typeface="Open Sans"/>
                <a:cs typeface="Open Sans"/>
                <a:sym typeface="Open Sans"/>
              </a:rPr>
              <a:t>Learn More</a:t>
            </a:r>
            <a:endParaRPr b="1" sz="12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319704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Watch</a:t>
            </a:r>
            <a:r>
              <a:rPr lang="en" sz="1200">
                <a:latin typeface="Open Sans Light"/>
                <a:ea typeface="Open Sans Light"/>
                <a:cs typeface="Open Sans Light"/>
                <a:sym typeface="Open Sans Light"/>
              </a:rPr>
              <a:t> </a:t>
            </a:r>
            <a:r>
              <a:rPr lang="en" sz="1200" u="sng">
                <a:solidFill>
                  <a:schemeClr val="hlink"/>
                </a:solidFill>
                <a:latin typeface="Open Sans Light"/>
                <a:ea typeface="Open Sans Light"/>
                <a:cs typeface="Open Sans Light"/>
                <a:sym typeface="Open Sans Light"/>
                <a:hlinkClick r:id="rId3"/>
              </a:rPr>
              <a:t>Business Model canvas explained in 2 minutes</a:t>
            </a:r>
            <a:endParaRPr sz="120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319704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Watch </a:t>
            </a:r>
            <a:r>
              <a:rPr lang="en" sz="1200" u="sng">
                <a:solidFill>
                  <a:schemeClr val="hlink"/>
                </a:solidFill>
                <a:latin typeface="Open Sans Light"/>
                <a:ea typeface="Open Sans Light"/>
                <a:cs typeface="Open Sans Light"/>
                <a:sym typeface="Open Sans Light"/>
                <a:hlinkClick r:id="rId4"/>
              </a:rPr>
              <a:t>Business model best practices</a:t>
            </a:r>
            <a:endParaRPr sz="120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72" name="Google Shape;72;p16"/>
          <p:cNvSpPr/>
          <p:nvPr/>
        </p:nvSpPr>
        <p:spPr>
          <a:xfrm>
            <a:off x="338225" y="897425"/>
            <a:ext cx="9935700" cy="98100"/>
          </a:xfrm>
          <a:prstGeom prst="rect">
            <a:avLst/>
          </a:prstGeom>
          <a:solidFill>
            <a:srgbClr val="319704"/>
          </a:solidFill>
          <a:ln cap="flat" cmpd="sng" w="9525">
            <a:solidFill>
              <a:srgbClr val="31970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6"/>
          <p:cNvSpPr txBox="1"/>
          <p:nvPr/>
        </p:nvSpPr>
        <p:spPr>
          <a:xfrm>
            <a:off x="6487800" y="193188"/>
            <a:ext cx="44994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rgbClr val="319704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BUSINESS MODEL CANVAS</a:t>
            </a:r>
            <a:endParaRPr sz="2300">
              <a:solidFill>
                <a:srgbClr val="319704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74" name="Google Shape;74;p16"/>
          <p:cNvSpPr txBox="1"/>
          <p:nvPr/>
        </p:nvSpPr>
        <p:spPr>
          <a:xfrm>
            <a:off x="5207850" y="1402175"/>
            <a:ext cx="5065800" cy="536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1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The canvas is made of 9 component parts.</a:t>
            </a:r>
            <a:endParaRPr b="1" sz="1200">
              <a:solidFill>
                <a:schemeClr val="dk1"/>
              </a:solidFill>
              <a:highlight>
                <a:schemeClr val="lt1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20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  <a:highlight>
                <a:schemeClr val="lt1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2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1. </a:t>
            </a:r>
            <a:r>
              <a:rPr b="1" lang="en" sz="1200">
                <a:solidFill>
                  <a:schemeClr val="dk1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Customer segments</a:t>
            </a: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 List the top three segments. Look for the segments that provide the most revenue.</a:t>
            </a:r>
            <a:endParaRPr sz="1200">
              <a:solidFill>
                <a:schemeClr val="dk1"/>
              </a:solidFill>
              <a:highlight>
                <a:schemeClr val="lt1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2. </a:t>
            </a:r>
            <a:r>
              <a:rPr b="1" lang="en" sz="1200">
                <a:solidFill>
                  <a:schemeClr val="dk1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Value proposition </a:t>
            </a: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What are your products and services? What is the job you get done for your customer?</a:t>
            </a:r>
            <a:endParaRPr sz="1200">
              <a:solidFill>
                <a:schemeClr val="dk1"/>
              </a:solidFill>
              <a:highlight>
                <a:schemeClr val="lt1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3. </a:t>
            </a:r>
            <a:r>
              <a:rPr b="1" lang="en" sz="1200">
                <a:solidFill>
                  <a:schemeClr val="dk1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Revenue streams</a:t>
            </a: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 List your top three revenue streams. If you do things for free, add them here too.</a:t>
            </a:r>
            <a:endParaRPr sz="1200">
              <a:solidFill>
                <a:schemeClr val="dk1"/>
              </a:solidFill>
              <a:highlight>
                <a:schemeClr val="lt1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4. </a:t>
            </a:r>
            <a:r>
              <a:rPr b="1" lang="en" sz="1200">
                <a:solidFill>
                  <a:schemeClr val="dk1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Channels</a:t>
            </a: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 How do you communicate with your customer? How do you deliver the value proposition?</a:t>
            </a:r>
            <a:endParaRPr sz="1200">
              <a:solidFill>
                <a:schemeClr val="dk1"/>
              </a:solidFill>
              <a:highlight>
                <a:schemeClr val="lt1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5. </a:t>
            </a:r>
            <a:r>
              <a:rPr b="1" lang="en" sz="1200">
                <a:solidFill>
                  <a:schemeClr val="dk1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Customer relationships</a:t>
            </a: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 How does this show up and how do you maintain the relationship?</a:t>
            </a:r>
            <a:endParaRPr sz="1200">
              <a:solidFill>
                <a:schemeClr val="dk1"/>
              </a:solidFill>
              <a:highlight>
                <a:schemeClr val="lt1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6. </a:t>
            </a:r>
            <a:r>
              <a:rPr b="1" lang="en" sz="1200">
                <a:solidFill>
                  <a:schemeClr val="dk1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Key activities</a:t>
            </a: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 What do you do every day to run your business model?</a:t>
            </a:r>
            <a:endParaRPr sz="1200">
              <a:solidFill>
                <a:schemeClr val="dk1"/>
              </a:solidFill>
              <a:highlight>
                <a:schemeClr val="lt1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7. </a:t>
            </a:r>
            <a:r>
              <a:rPr b="1" lang="en" sz="1200">
                <a:solidFill>
                  <a:schemeClr val="dk1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Key resources</a:t>
            </a: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 The people, knowledge, means, and money you need to run your business.</a:t>
            </a:r>
            <a:endParaRPr sz="1200">
              <a:solidFill>
                <a:schemeClr val="dk1"/>
              </a:solidFill>
              <a:highlight>
                <a:schemeClr val="lt1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8. </a:t>
            </a:r>
            <a:r>
              <a:rPr b="1" lang="en" sz="1200">
                <a:solidFill>
                  <a:schemeClr val="dk1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Key partners</a:t>
            </a: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 List the partners that you can’t do business without (not suppliers).</a:t>
            </a:r>
            <a:endParaRPr sz="1200">
              <a:solidFill>
                <a:schemeClr val="dk1"/>
              </a:solidFill>
              <a:highlight>
                <a:schemeClr val="lt1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spcBef>
                <a:spcPts val="1400"/>
              </a:spcBef>
              <a:spcAft>
                <a:spcPts val="200"/>
              </a:spcAft>
              <a:buNone/>
            </a:pP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9. </a:t>
            </a:r>
            <a:r>
              <a:rPr b="1" lang="en" sz="1200">
                <a:solidFill>
                  <a:schemeClr val="dk1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Cost structure</a:t>
            </a: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 List your top costs by looking at activities and resources.</a:t>
            </a:r>
            <a:endParaRPr sz="1200">
              <a:solidFill>
                <a:schemeClr val="dk1"/>
              </a:solidFill>
              <a:highlight>
                <a:schemeClr val="lt1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cxnSp>
        <p:nvCxnSpPr>
          <p:cNvPr id="75" name="Google Shape;75;p16"/>
          <p:cNvCxnSpPr/>
          <p:nvPr/>
        </p:nvCxnSpPr>
        <p:spPr>
          <a:xfrm flipH="1">
            <a:off x="6146375" y="0"/>
            <a:ext cx="11100" cy="953100"/>
          </a:xfrm>
          <a:prstGeom prst="straightConnector1">
            <a:avLst/>
          </a:prstGeom>
          <a:noFill/>
          <a:ln cap="flat" cmpd="sng" w="19050">
            <a:solidFill>
              <a:srgbClr val="31970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/>
          <p:nvPr/>
        </p:nvSpPr>
        <p:spPr>
          <a:xfrm>
            <a:off x="338225" y="897425"/>
            <a:ext cx="9935700" cy="98100"/>
          </a:xfrm>
          <a:prstGeom prst="rect">
            <a:avLst/>
          </a:prstGeom>
          <a:solidFill>
            <a:srgbClr val="319704"/>
          </a:solidFill>
          <a:ln cap="flat" cmpd="sng" w="9525">
            <a:solidFill>
              <a:srgbClr val="31970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7"/>
          <p:cNvSpPr txBox="1"/>
          <p:nvPr/>
        </p:nvSpPr>
        <p:spPr>
          <a:xfrm>
            <a:off x="338225" y="1402175"/>
            <a:ext cx="9645900" cy="60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700">
                <a:solidFill>
                  <a:schemeClr val="dk1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The canvas is made of 9 component parts.</a:t>
            </a:r>
            <a:endParaRPr b="1" sz="1700">
              <a:solidFill>
                <a:schemeClr val="dk1"/>
              </a:solidFill>
              <a:highlight>
                <a:schemeClr val="lt1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700">
              <a:solidFill>
                <a:schemeClr val="dk1"/>
              </a:solidFill>
              <a:highlight>
                <a:schemeClr val="lt1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1. </a:t>
            </a:r>
            <a:r>
              <a:rPr b="1" lang="en" sz="1700">
                <a:solidFill>
                  <a:schemeClr val="dk1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Customer segments</a:t>
            </a:r>
            <a:r>
              <a:rPr lang="en" sz="17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 List the top three segments. Look for the segments that provide the most revenue.</a:t>
            </a:r>
            <a:endParaRPr sz="1700">
              <a:solidFill>
                <a:schemeClr val="dk1"/>
              </a:solidFill>
              <a:highlight>
                <a:schemeClr val="lt1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2. </a:t>
            </a:r>
            <a:r>
              <a:rPr b="1" lang="en" sz="1700">
                <a:solidFill>
                  <a:schemeClr val="dk1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Value proposition </a:t>
            </a:r>
            <a:r>
              <a:rPr lang="en" sz="17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What are your products and services? What is the job you get done for your customer?</a:t>
            </a:r>
            <a:endParaRPr sz="1700">
              <a:solidFill>
                <a:schemeClr val="dk1"/>
              </a:solidFill>
              <a:highlight>
                <a:schemeClr val="lt1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3. </a:t>
            </a:r>
            <a:r>
              <a:rPr b="1" lang="en" sz="1700">
                <a:solidFill>
                  <a:schemeClr val="dk1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Revenue streams</a:t>
            </a:r>
            <a:r>
              <a:rPr lang="en" sz="17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 List your top three revenue streams. If you do things for free, add them here too.</a:t>
            </a:r>
            <a:endParaRPr sz="1700">
              <a:solidFill>
                <a:schemeClr val="dk1"/>
              </a:solidFill>
              <a:highlight>
                <a:schemeClr val="lt1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4. </a:t>
            </a:r>
            <a:r>
              <a:rPr b="1" lang="en" sz="1700">
                <a:solidFill>
                  <a:schemeClr val="dk1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Channels</a:t>
            </a:r>
            <a:r>
              <a:rPr lang="en" sz="17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 How do you communicate with your customer? How do you deliver the value proposition?</a:t>
            </a:r>
            <a:endParaRPr sz="1700">
              <a:solidFill>
                <a:schemeClr val="dk1"/>
              </a:solidFill>
              <a:highlight>
                <a:schemeClr val="lt1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5. </a:t>
            </a:r>
            <a:r>
              <a:rPr b="1" lang="en" sz="1700">
                <a:solidFill>
                  <a:schemeClr val="dk1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Customer relationships</a:t>
            </a:r>
            <a:r>
              <a:rPr lang="en" sz="17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 How does this show up and how do you maintain the relationship?</a:t>
            </a:r>
            <a:endParaRPr sz="1700">
              <a:solidFill>
                <a:schemeClr val="dk1"/>
              </a:solidFill>
              <a:highlight>
                <a:schemeClr val="lt1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6. </a:t>
            </a:r>
            <a:r>
              <a:rPr b="1" lang="en" sz="1700">
                <a:solidFill>
                  <a:schemeClr val="dk1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Key activities</a:t>
            </a:r>
            <a:r>
              <a:rPr lang="en" sz="17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 What do you do every day to run your business model?</a:t>
            </a:r>
            <a:endParaRPr sz="1700">
              <a:solidFill>
                <a:schemeClr val="dk1"/>
              </a:solidFill>
              <a:highlight>
                <a:schemeClr val="lt1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7. </a:t>
            </a:r>
            <a:r>
              <a:rPr b="1" lang="en" sz="1700">
                <a:solidFill>
                  <a:schemeClr val="dk1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Key resources</a:t>
            </a:r>
            <a:r>
              <a:rPr lang="en" sz="17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 The people, knowledge, means, and money you need to run your business.</a:t>
            </a:r>
            <a:endParaRPr sz="1700">
              <a:solidFill>
                <a:schemeClr val="dk1"/>
              </a:solidFill>
              <a:highlight>
                <a:schemeClr val="lt1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8. </a:t>
            </a:r>
            <a:r>
              <a:rPr b="1" lang="en" sz="1700">
                <a:solidFill>
                  <a:schemeClr val="dk1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Key partners</a:t>
            </a:r>
            <a:r>
              <a:rPr lang="en" sz="17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 List the partners that you can’t do business without (not suppliers).</a:t>
            </a:r>
            <a:endParaRPr sz="1700">
              <a:solidFill>
                <a:schemeClr val="dk1"/>
              </a:solidFill>
              <a:highlight>
                <a:schemeClr val="lt1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9. </a:t>
            </a:r>
            <a:r>
              <a:rPr b="1" lang="en" sz="1700">
                <a:solidFill>
                  <a:schemeClr val="dk1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Cost structure</a:t>
            </a:r>
            <a:r>
              <a:rPr lang="en" sz="17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 List your top costs by looking at activities and resources.</a:t>
            </a:r>
            <a:endParaRPr sz="1700">
              <a:solidFill>
                <a:schemeClr val="dk1"/>
              </a:solidFill>
              <a:highlight>
                <a:schemeClr val="lt1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7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2" name="Google Shape;82;p17"/>
          <p:cNvSpPr txBox="1"/>
          <p:nvPr>
            <p:ph type="title"/>
          </p:nvPr>
        </p:nvSpPr>
        <p:spPr>
          <a:xfrm>
            <a:off x="262049" y="193200"/>
            <a:ext cx="6166800" cy="840000"/>
          </a:xfrm>
          <a:prstGeom prst="rect">
            <a:avLst/>
          </a:prstGeom>
        </p:spPr>
        <p:txBody>
          <a:bodyPr anchorCtr="0" anchor="t" bIns="116325" lIns="116325" spcFirstLastPara="1" rIns="116325" wrap="square" tIns="116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400">
                <a:latin typeface="Open Sans Light"/>
                <a:ea typeface="Open Sans Light"/>
                <a:cs typeface="Open Sans Light"/>
                <a:sym typeface="Open Sans Light"/>
              </a:rPr>
              <a:t>THE TEMPLATE</a:t>
            </a:r>
            <a:endParaRPr sz="2400"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cxnSp>
        <p:nvCxnSpPr>
          <p:cNvPr id="83" name="Google Shape;83;p17"/>
          <p:cNvCxnSpPr/>
          <p:nvPr/>
        </p:nvCxnSpPr>
        <p:spPr>
          <a:xfrm flipH="1">
            <a:off x="5917775" y="0"/>
            <a:ext cx="11100" cy="953100"/>
          </a:xfrm>
          <a:prstGeom prst="straightConnector1">
            <a:avLst/>
          </a:prstGeom>
          <a:noFill/>
          <a:ln cap="flat" cmpd="sng" w="19050">
            <a:solidFill>
              <a:srgbClr val="3197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4" name="Google Shape;84;p17"/>
          <p:cNvSpPr txBox="1"/>
          <p:nvPr/>
        </p:nvSpPr>
        <p:spPr>
          <a:xfrm>
            <a:off x="6030600" y="193188"/>
            <a:ext cx="44994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rgbClr val="319704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BUSINESS MODEL CANVAS</a:t>
            </a:r>
            <a:endParaRPr sz="2300">
              <a:solidFill>
                <a:srgbClr val="319704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/>
          <p:nvPr/>
        </p:nvSpPr>
        <p:spPr>
          <a:xfrm>
            <a:off x="338225" y="897425"/>
            <a:ext cx="9935700" cy="98100"/>
          </a:xfrm>
          <a:prstGeom prst="rect">
            <a:avLst/>
          </a:prstGeom>
          <a:solidFill>
            <a:srgbClr val="319704"/>
          </a:solidFill>
          <a:ln cap="flat" cmpd="sng" w="9525">
            <a:solidFill>
              <a:srgbClr val="31970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8"/>
          <p:cNvSpPr txBox="1"/>
          <p:nvPr/>
        </p:nvSpPr>
        <p:spPr>
          <a:xfrm>
            <a:off x="6487800" y="193188"/>
            <a:ext cx="44994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rgbClr val="319704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BUSINESS MODEL CANVAS</a:t>
            </a:r>
            <a:endParaRPr sz="2300">
              <a:solidFill>
                <a:srgbClr val="319704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cxnSp>
        <p:nvCxnSpPr>
          <p:cNvPr id="91" name="Google Shape;91;p18"/>
          <p:cNvCxnSpPr/>
          <p:nvPr/>
        </p:nvCxnSpPr>
        <p:spPr>
          <a:xfrm flipH="1">
            <a:off x="6374975" y="0"/>
            <a:ext cx="11100" cy="953100"/>
          </a:xfrm>
          <a:prstGeom prst="straightConnector1">
            <a:avLst/>
          </a:prstGeom>
          <a:noFill/>
          <a:ln cap="flat" cmpd="sng" w="19050">
            <a:solidFill>
              <a:srgbClr val="31970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2" name="Google Shape;92;p18"/>
          <p:cNvSpPr txBox="1"/>
          <p:nvPr>
            <p:ph type="title"/>
          </p:nvPr>
        </p:nvSpPr>
        <p:spPr>
          <a:xfrm>
            <a:off x="262049" y="193200"/>
            <a:ext cx="5702100" cy="840000"/>
          </a:xfrm>
          <a:prstGeom prst="rect">
            <a:avLst/>
          </a:prstGeom>
        </p:spPr>
        <p:txBody>
          <a:bodyPr anchorCtr="0" anchor="t" bIns="116325" lIns="116325" spcFirstLastPara="1" rIns="116325" wrap="square" tIns="116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400">
                <a:latin typeface="Open Sans Light"/>
                <a:ea typeface="Open Sans Light"/>
                <a:cs typeface="Open Sans Light"/>
                <a:sym typeface="Open Sans Light"/>
              </a:rPr>
              <a:t>HOW TO USE IT </a:t>
            </a:r>
            <a:endParaRPr sz="2400"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93" name="Google Shape;93;p18"/>
          <p:cNvSpPr txBox="1"/>
          <p:nvPr/>
        </p:nvSpPr>
        <p:spPr>
          <a:xfrm>
            <a:off x="338225" y="1402175"/>
            <a:ext cx="7817100" cy="63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190500" rtl="0" algn="just">
              <a:lnSpc>
                <a:spcPct val="120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449222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STEP 1</a:t>
            </a:r>
            <a:endParaRPr b="1" sz="1200">
              <a:solidFill>
                <a:srgbClr val="449222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190500" rtl="0" algn="just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Get the right team of 3-5 people together. Print or draw the canvas on a big sheet of paper and have plenty of sticky notes and markers ready</a:t>
            </a:r>
            <a:endParaRPr sz="1200">
              <a:solidFill>
                <a:schemeClr val="dk1"/>
              </a:solidFill>
              <a:highlight>
                <a:srgbClr val="FFFFFF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marR="190500" rtl="0" algn="just">
              <a:lnSpc>
                <a:spcPct val="120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449222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STEP 2</a:t>
            </a:r>
            <a:endParaRPr b="1" sz="1200">
              <a:solidFill>
                <a:srgbClr val="449222"/>
              </a:solidFill>
              <a:highlight>
                <a:schemeClr val="lt1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190500" rtl="0" algn="just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Start by mapping out the business on a high level: only the most important, vital aspects of the business model. TIP:Try to make your criteria as clear as possible, so that you and others will still understand what they mean in three months time. split up more complex design criteria.</a:t>
            </a:r>
            <a:endParaRPr sz="1200">
              <a:solidFill>
                <a:schemeClr val="dk1"/>
              </a:solidFill>
              <a:highlight>
                <a:schemeClr val="lt1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marR="190500" rtl="0" algn="just">
              <a:lnSpc>
                <a:spcPct val="120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449222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STEP 3</a:t>
            </a:r>
            <a:endParaRPr b="1" sz="1200">
              <a:solidFill>
                <a:srgbClr val="449222"/>
              </a:solidFill>
              <a:highlight>
                <a:schemeClr val="lt1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190500" rtl="0" algn="just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Link up the building blocks: every value proposition needs a customer segment and a revenue stream. When everything is on the board, take a step back. Have a short break. Did you miss anything? Forget something? TIP:! If you have multiple customer segments it is best to pick a colour for each segment in the post-it notes you use. That way you easily see if for each segment there is a value proposition and a revenue stream.</a:t>
            </a:r>
            <a:endParaRPr sz="1200">
              <a:solidFill>
                <a:schemeClr val="dk1"/>
              </a:solidFill>
              <a:highlight>
                <a:schemeClr val="lt1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marR="190500" rtl="0" algn="just">
              <a:lnSpc>
                <a:spcPct val="12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rgbClr val="449222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STEP 4</a:t>
            </a:r>
            <a:endParaRPr b="1" sz="1200">
              <a:solidFill>
                <a:srgbClr val="449222"/>
              </a:solidFill>
              <a:highlight>
                <a:schemeClr val="lt1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190500" rtl="0" algn="just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Take a step back check if every customer segment is linked to a value proposition and a revenue stream. Make sure everything on the left side of the canvas is needed to support the right side of the canvas. Everything else can go.</a:t>
            </a:r>
            <a:endParaRPr sz="1200">
              <a:solidFill>
                <a:schemeClr val="dk1"/>
              </a:solidFill>
              <a:highlight>
                <a:srgbClr val="FFFFFF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marR="190500" rtl="0" algn="just">
              <a:lnSpc>
                <a:spcPct val="120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449222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STEP 5</a:t>
            </a:r>
            <a:endParaRPr b="1" sz="1200">
              <a:solidFill>
                <a:srgbClr val="449222"/>
              </a:solidFill>
              <a:highlight>
                <a:schemeClr val="lt1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190500" rtl="0" algn="just">
              <a:lnSpc>
                <a:spcPct val="12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Create a ‘mock-up’ of the business model - i.e what it could look like to the customer. These visuals will be useful when you get customer and expert feedback</a:t>
            </a:r>
            <a:endParaRPr sz="1200">
              <a:solidFill>
                <a:schemeClr val="dk1"/>
              </a:solidFill>
              <a:highlight>
                <a:srgbClr val="FFFFFF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marR="190500" rtl="0" algn="just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highlight>
                <a:srgbClr val="FFFFFF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just">
              <a:spcBef>
                <a:spcPts val="110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solidFill>
                <a:srgbClr val="449222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9"/>
          <p:cNvSpPr/>
          <p:nvPr/>
        </p:nvSpPr>
        <p:spPr>
          <a:xfrm>
            <a:off x="6434850" y="3285200"/>
            <a:ext cx="2147400" cy="2465100"/>
          </a:xfrm>
          <a:prstGeom prst="rect">
            <a:avLst/>
          </a:prstGeom>
          <a:noFill/>
          <a:ln cap="flat" cmpd="sng" w="9525">
            <a:solidFill>
              <a:srgbClr val="31970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9"/>
          <p:cNvSpPr/>
          <p:nvPr/>
        </p:nvSpPr>
        <p:spPr>
          <a:xfrm>
            <a:off x="6438200" y="763400"/>
            <a:ext cx="2147400" cy="2521800"/>
          </a:xfrm>
          <a:prstGeom prst="rect">
            <a:avLst/>
          </a:prstGeom>
          <a:noFill/>
          <a:ln cap="flat" cmpd="sng" w="9525">
            <a:solidFill>
              <a:srgbClr val="31970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9"/>
          <p:cNvSpPr/>
          <p:nvPr/>
        </p:nvSpPr>
        <p:spPr>
          <a:xfrm>
            <a:off x="8582450" y="763375"/>
            <a:ext cx="2161800" cy="4983300"/>
          </a:xfrm>
          <a:prstGeom prst="rect">
            <a:avLst/>
          </a:prstGeom>
          <a:noFill/>
          <a:ln cap="flat" cmpd="sng" w="9525">
            <a:solidFill>
              <a:srgbClr val="31970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9"/>
          <p:cNvSpPr/>
          <p:nvPr/>
        </p:nvSpPr>
        <p:spPr>
          <a:xfrm>
            <a:off x="0" y="761400"/>
            <a:ext cx="2100300" cy="4983300"/>
          </a:xfrm>
          <a:prstGeom prst="rect">
            <a:avLst/>
          </a:prstGeom>
          <a:noFill/>
          <a:ln cap="flat" cmpd="sng" w="9525">
            <a:solidFill>
              <a:srgbClr val="31970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9"/>
          <p:cNvSpPr/>
          <p:nvPr/>
        </p:nvSpPr>
        <p:spPr>
          <a:xfrm>
            <a:off x="4283896" y="761400"/>
            <a:ext cx="2147400" cy="4983300"/>
          </a:xfrm>
          <a:prstGeom prst="rect">
            <a:avLst/>
          </a:prstGeom>
          <a:noFill/>
          <a:ln cap="flat" cmpd="sng" w="9525">
            <a:solidFill>
              <a:srgbClr val="31970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9"/>
          <p:cNvSpPr/>
          <p:nvPr/>
        </p:nvSpPr>
        <p:spPr>
          <a:xfrm>
            <a:off x="0" y="5744825"/>
            <a:ext cx="5486100" cy="1812300"/>
          </a:xfrm>
          <a:prstGeom prst="rect">
            <a:avLst/>
          </a:prstGeom>
          <a:noFill/>
          <a:ln cap="flat" cmpd="sng" w="9525">
            <a:solidFill>
              <a:srgbClr val="31970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9"/>
          <p:cNvSpPr/>
          <p:nvPr/>
        </p:nvSpPr>
        <p:spPr>
          <a:xfrm>
            <a:off x="5486175" y="5748700"/>
            <a:ext cx="5258100" cy="1812300"/>
          </a:xfrm>
          <a:prstGeom prst="rect">
            <a:avLst/>
          </a:prstGeom>
          <a:noFill/>
          <a:ln cap="flat" cmpd="sng" w="9525">
            <a:solidFill>
              <a:srgbClr val="31970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9"/>
          <p:cNvSpPr/>
          <p:nvPr/>
        </p:nvSpPr>
        <p:spPr>
          <a:xfrm>
            <a:off x="0" y="0"/>
            <a:ext cx="10744200" cy="761400"/>
          </a:xfrm>
          <a:prstGeom prst="rect">
            <a:avLst/>
          </a:prstGeom>
          <a:solidFill>
            <a:srgbClr val="319704"/>
          </a:solidFill>
          <a:ln cap="flat" cmpd="sng" w="9525">
            <a:solidFill>
              <a:srgbClr val="99999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9625" lIns="99625" spcFirstLastPara="1" rIns="99625" wrap="square" tIns="996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9"/>
          <p:cNvSpPr txBox="1"/>
          <p:nvPr/>
        </p:nvSpPr>
        <p:spPr>
          <a:xfrm>
            <a:off x="194960" y="25080"/>
            <a:ext cx="6003600" cy="114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9625" lIns="99625" spcFirstLastPara="1" rIns="99625" wrap="square" tIns="996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FFFFFF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BUSINESS MODEL CANVAS</a:t>
            </a:r>
            <a:endParaRPr sz="2200">
              <a:solidFill>
                <a:srgbClr val="FFFFFF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Use this tool to flesh out an idea and assess how viable and feasible it is</a:t>
            </a:r>
            <a:endParaRPr sz="1000">
              <a:solidFill>
                <a:srgbClr val="FFFFFF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FFFFFF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08" name="Google Shape;108;p19"/>
          <p:cNvSpPr/>
          <p:nvPr/>
        </p:nvSpPr>
        <p:spPr>
          <a:xfrm>
            <a:off x="9450064" y="6684727"/>
            <a:ext cx="1072200" cy="5007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9625" lIns="99625" spcFirstLastPara="1" rIns="99625" wrap="square" tIns="996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19"/>
          <p:cNvSpPr txBox="1"/>
          <p:nvPr/>
        </p:nvSpPr>
        <p:spPr>
          <a:xfrm>
            <a:off x="4367397" y="771475"/>
            <a:ext cx="21003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1400"/>
              </a:spcBef>
              <a:spcAft>
                <a:spcPts val="200"/>
              </a:spcAft>
              <a:buNone/>
            </a:pP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2. </a:t>
            </a:r>
            <a:r>
              <a:rPr b="1" lang="en" sz="1200">
                <a:solidFill>
                  <a:schemeClr val="dk1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Value proposition </a:t>
            </a:r>
            <a:br>
              <a:rPr b="1" lang="en" sz="1200">
                <a:solidFill>
                  <a:schemeClr val="dk1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</a:b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What are your products and services? What is the job you get done for your customer?</a:t>
            </a:r>
            <a:endParaRPr sz="1200">
              <a:solidFill>
                <a:schemeClr val="dk1"/>
              </a:solidFill>
              <a:highlight>
                <a:schemeClr val="lt1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10" name="Google Shape;110;p19"/>
          <p:cNvSpPr txBox="1"/>
          <p:nvPr/>
        </p:nvSpPr>
        <p:spPr>
          <a:xfrm>
            <a:off x="0" y="5744825"/>
            <a:ext cx="5486100" cy="91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9. </a:t>
            </a:r>
            <a:r>
              <a:rPr b="1" lang="en" sz="1200">
                <a:solidFill>
                  <a:schemeClr val="dk1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Cost structure</a:t>
            </a: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 </a:t>
            </a:r>
            <a:b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</a:b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List your top costs by looking at activities and resources.</a:t>
            </a:r>
            <a:endParaRPr sz="1200">
              <a:solidFill>
                <a:schemeClr val="dk1"/>
              </a:solidFill>
              <a:highlight>
                <a:schemeClr val="lt1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indent="0" lvl="0" marL="0" rtl="0" algn="l">
              <a:spcBef>
                <a:spcPts val="1400"/>
              </a:spcBef>
              <a:spcAft>
                <a:spcPts val="20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highlight>
                <a:schemeClr val="lt1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11" name="Google Shape;111;p19"/>
          <p:cNvSpPr txBox="1"/>
          <p:nvPr/>
        </p:nvSpPr>
        <p:spPr>
          <a:xfrm>
            <a:off x="6441550" y="3285200"/>
            <a:ext cx="21480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1400"/>
              </a:spcBef>
              <a:spcAft>
                <a:spcPts val="200"/>
              </a:spcAft>
              <a:buNone/>
            </a:pP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4. </a:t>
            </a:r>
            <a:r>
              <a:rPr b="1" lang="en" sz="1200">
                <a:solidFill>
                  <a:schemeClr val="dk1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Channels</a:t>
            </a: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 </a:t>
            </a:r>
            <a:b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</a:b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How do you communicate with your customer? How do you deliver the value proposition?</a:t>
            </a:r>
            <a:endParaRPr sz="1200">
              <a:solidFill>
                <a:schemeClr val="dk1"/>
              </a:solidFill>
              <a:highlight>
                <a:schemeClr val="lt1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12" name="Google Shape;112;p19"/>
          <p:cNvSpPr txBox="1"/>
          <p:nvPr/>
        </p:nvSpPr>
        <p:spPr>
          <a:xfrm>
            <a:off x="6429050" y="701075"/>
            <a:ext cx="21003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1400"/>
              </a:spcBef>
              <a:spcAft>
                <a:spcPts val="200"/>
              </a:spcAft>
              <a:buNone/>
            </a:pP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5. </a:t>
            </a:r>
            <a:r>
              <a:rPr b="1" lang="en" sz="1200">
                <a:solidFill>
                  <a:schemeClr val="dk1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Customer relationships</a:t>
            </a: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 </a:t>
            </a:r>
            <a:b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</a:b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How does this show up and how do you maintain the relationship?</a:t>
            </a:r>
            <a:endParaRPr sz="1200">
              <a:solidFill>
                <a:schemeClr val="dk1"/>
              </a:solidFill>
              <a:highlight>
                <a:schemeClr val="lt1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13" name="Google Shape;113;p19"/>
          <p:cNvSpPr txBox="1"/>
          <p:nvPr/>
        </p:nvSpPr>
        <p:spPr>
          <a:xfrm>
            <a:off x="8580300" y="761400"/>
            <a:ext cx="21480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latin typeface="Open Sans"/>
                <a:ea typeface="Open Sans"/>
                <a:cs typeface="Open Sans"/>
                <a:sym typeface="Open Sans"/>
              </a:rPr>
              <a:t>1. Customer segments</a:t>
            </a:r>
            <a:endParaRPr b="1" sz="12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Open Sans Light"/>
                <a:ea typeface="Open Sans Light"/>
                <a:cs typeface="Open Sans Light"/>
                <a:sym typeface="Open Sans Light"/>
              </a:rPr>
              <a:t> List the top three segments. Look for the segments that provide the most revenue.</a:t>
            </a:r>
            <a:endParaRPr sz="1200"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14" name="Google Shape;114;p19"/>
          <p:cNvSpPr/>
          <p:nvPr/>
        </p:nvSpPr>
        <p:spPr>
          <a:xfrm>
            <a:off x="2101775" y="3222950"/>
            <a:ext cx="2178000" cy="2521800"/>
          </a:xfrm>
          <a:prstGeom prst="rect">
            <a:avLst/>
          </a:prstGeom>
          <a:noFill/>
          <a:ln cap="flat" cmpd="sng" w="9525">
            <a:solidFill>
              <a:srgbClr val="31970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9"/>
          <p:cNvSpPr txBox="1"/>
          <p:nvPr/>
        </p:nvSpPr>
        <p:spPr>
          <a:xfrm>
            <a:off x="2132375" y="800350"/>
            <a:ext cx="21474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1400"/>
              </a:spcBef>
              <a:spcAft>
                <a:spcPts val="200"/>
              </a:spcAft>
              <a:buNone/>
            </a:pP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6. </a:t>
            </a:r>
            <a:r>
              <a:rPr b="1" lang="en" sz="1200">
                <a:solidFill>
                  <a:schemeClr val="dk1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Key activities</a:t>
            </a: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 </a:t>
            </a:r>
            <a:b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</a:b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What do you do every day to run your business model?</a:t>
            </a:r>
            <a:endParaRPr sz="1200">
              <a:solidFill>
                <a:schemeClr val="dk1"/>
              </a:solidFill>
              <a:highlight>
                <a:schemeClr val="lt1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16" name="Google Shape;116;p19"/>
          <p:cNvSpPr txBox="1"/>
          <p:nvPr/>
        </p:nvSpPr>
        <p:spPr>
          <a:xfrm>
            <a:off x="2100300" y="3244100"/>
            <a:ext cx="21894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1400"/>
              </a:spcBef>
              <a:spcAft>
                <a:spcPts val="200"/>
              </a:spcAft>
              <a:buNone/>
            </a:pP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7. </a:t>
            </a:r>
            <a:r>
              <a:rPr b="1" lang="en" sz="1200">
                <a:solidFill>
                  <a:schemeClr val="dk1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Key resources</a:t>
            </a: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 </a:t>
            </a:r>
            <a:b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</a:b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The people, knowledge, means, and money you need to run your business.</a:t>
            </a:r>
            <a:endParaRPr sz="1200">
              <a:solidFill>
                <a:schemeClr val="dk1"/>
              </a:solidFill>
              <a:highlight>
                <a:schemeClr val="lt1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17" name="Google Shape;117;p19"/>
          <p:cNvSpPr txBox="1"/>
          <p:nvPr/>
        </p:nvSpPr>
        <p:spPr>
          <a:xfrm>
            <a:off x="0" y="800325"/>
            <a:ext cx="21003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1400"/>
              </a:spcBef>
              <a:spcAft>
                <a:spcPts val="200"/>
              </a:spcAft>
              <a:buNone/>
            </a:pP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8. </a:t>
            </a:r>
            <a:r>
              <a:rPr b="1" lang="en" sz="1200">
                <a:solidFill>
                  <a:schemeClr val="dk1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Key partners</a:t>
            </a: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 </a:t>
            </a:r>
            <a:b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</a:b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List the partners that you can’t do business without (not suppliers).</a:t>
            </a:r>
            <a:endParaRPr sz="1200">
              <a:solidFill>
                <a:schemeClr val="dk1"/>
              </a:solidFill>
              <a:highlight>
                <a:schemeClr val="lt1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18" name="Google Shape;118;p19"/>
          <p:cNvSpPr txBox="1"/>
          <p:nvPr/>
        </p:nvSpPr>
        <p:spPr>
          <a:xfrm>
            <a:off x="5529350" y="5744825"/>
            <a:ext cx="51990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1400"/>
              </a:spcBef>
              <a:spcAft>
                <a:spcPts val="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3. </a:t>
            </a:r>
            <a:r>
              <a:rPr b="1" lang="en" sz="1200">
                <a:solidFill>
                  <a:schemeClr val="dk1"/>
                </a:solidFill>
                <a:highlight>
                  <a:schemeClr val="lt1"/>
                </a:highlight>
                <a:latin typeface="Open Sans"/>
                <a:ea typeface="Open Sans"/>
                <a:cs typeface="Open Sans"/>
                <a:sym typeface="Open Sans"/>
              </a:rPr>
              <a:t>Revenue streams</a:t>
            </a: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 </a:t>
            </a:r>
            <a:b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</a:b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List your top three revenue streams. If you do things for free, add them here too.</a:t>
            </a:r>
            <a:endParaRPr sz="1200">
              <a:solidFill>
                <a:schemeClr val="dk1"/>
              </a:solidFill>
              <a:highlight>
                <a:schemeClr val="lt1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