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Lst>
  <p:sldSz cy="7543800" cx="10744200"/>
  <p:notesSz cx="6858000" cy="9144000"/>
  <p:embeddedFontLst>
    <p:embeddedFont>
      <p:font typeface="Open Sans SemiBold"/>
      <p:regular r:id="rId11"/>
      <p:bold r:id="rId12"/>
      <p:italic r:id="rId13"/>
      <p:boldItalic r:id="rId14"/>
    </p:embeddedFont>
    <p:embeddedFont>
      <p:font typeface="Open Sans Medium"/>
      <p:regular r:id="rId15"/>
      <p:bold r:id="rId16"/>
      <p:italic r:id="rId17"/>
      <p:boldItalic r:id="rId18"/>
    </p:embeddedFont>
    <p:embeddedFont>
      <p:font typeface="Open Sans Light"/>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76">
          <p15:clr>
            <a:srgbClr val="A4A3A4"/>
          </p15:clr>
        </p15:guide>
        <p15:guide id="2" pos="3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76" orient="horz"/>
        <p:guide pos="33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bold.fntdata"/><Relationship Id="rId22" Type="http://schemas.openxmlformats.org/officeDocument/2006/relationships/font" Target="fonts/OpenSansLight-boldItalic.fntdata"/><Relationship Id="rId21" Type="http://schemas.openxmlformats.org/officeDocument/2006/relationships/font" Target="fonts/OpenSansLight-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OpenSansSemiBold-regular.fntdata"/><Relationship Id="rId10" Type="http://schemas.openxmlformats.org/officeDocument/2006/relationships/slide" Target="slides/slide5.xml"/><Relationship Id="rId13" Type="http://schemas.openxmlformats.org/officeDocument/2006/relationships/font" Target="fonts/OpenSansSemiBold-italic.fntdata"/><Relationship Id="rId12" Type="http://schemas.openxmlformats.org/officeDocument/2006/relationships/font" Target="fonts/OpenSansSemiBold-bold.fntdata"/><Relationship Id="rId15" Type="http://schemas.openxmlformats.org/officeDocument/2006/relationships/font" Target="fonts/OpenSansMedium-regular.fntdata"/><Relationship Id="rId14" Type="http://schemas.openxmlformats.org/officeDocument/2006/relationships/font" Target="fonts/OpenSansSemiBold-boldItalic.fntdata"/><Relationship Id="rId17" Type="http://schemas.openxmlformats.org/officeDocument/2006/relationships/font" Target="fonts/OpenSansMedium-italic.fntdata"/><Relationship Id="rId16" Type="http://schemas.openxmlformats.org/officeDocument/2006/relationships/font" Target="fonts/OpenSansMedium-bold.fntdata"/><Relationship Id="rId19" Type="http://schemas.openxmlformats.org/officeDocument/2006/relationships/font" Target="fonts/OpenSansLight-regular.fntdata"/><Relationship Id="rId18" Type="http://schemas.openxmlformats.org/officeDocument/2006/relationships/font" Target="fonts/OpenSans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84078c98c_0_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84078c9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8785f0680_0_1207: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8785f0680_0_1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fb7fd96e12_0_774: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fb7fd96e12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08785f0680_0_1216: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08785f0680_0_1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8785f0680_0_1426: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8785f0680_0_1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6257" y="1092043"/>
            <a:ext cx="10011600" cy="30105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6247" y="4156717"/>
            <a:ext cx="10011600" cy="11625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6247" y="1622317"/>
            <a:ext cx="10011600" cy="28797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p:nvPr>
            <p:ph idx="1" type="body"/>
          </p:nvPr>
        </p:nvSpPr>
        <p:spPr>
          <a:xfrm>
            <a:off x="366247" y="4623263"/>
            <a:ext cx="10011600" cy="1907700"/>
          </a:xfrm>
          <a:prstGeom prst="rect">
            <a:avLst/>
          </a:prstGeom>
        </p:spPr>
        <p:txBody>
          <a:bodyPr anchorCtr="0" anchor="t" bIns="116325" lIns="116325" spcFirstLastPara="1" rIns="116325" wrap="square" tIns="116325">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 subtitle">
  <p:cSld name="2 boxes v2_1">
    <p:spTree>
      <p:nvGrpSpPr>
        <p:cNvPr id="50" name="Shape 50"/>
        <p:cNvGrpSpPr/>
        <p:nvPr/>
      </p:nvGrpSpPr>
      <p:grpSpPr>
        <a:xfrm>
          <a:off x="0" y="0"/>
          <a:ext cx="0" cy="0"/>
          <a:chOff x="0" y="0"/>
          <a:chExt cx="0" cy="0"/>
        </a:xfrm>
      </p:grpSpPr>
      <p:sp>
        <p:nvSpPr>
          <p:cNvPr id="51" name="Google Shape;51;p13"/>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52" name="Google Shape;52;p1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390326" y="2375890"/>
            <a:ext cx="4665000" cy="40884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4" name="Google Shape;54;p13"/>
          <p:cNvSpPr txBox="1"/>
          <p:nvPr>
            <p:ph idx="2" type="body"/>
          </p:nvPr>
        </p:nvSpPr>
        <p:spPr>
          <a:xfrm>
            <a:off x="5688916" y="2375890"/>
            <a:ext cx="4551300" cy="40656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5" name="Google Shape;55;p13"/>
          <p:cNvSpPr txBox="1"/>
          <p:nvPr>
            <p:ph idx="3" type="subTitle"/>
          </p:nvPr>
        </p:nvSpPr>
        <p:spPr>
          <a:xfrm>
            <a:off x="390380" y="1356850"/>
            <a:ext cx="9960000" cy="8211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p:cSld name="2 boxes v2_2">
    <p:spTree>
      <p:nvGrpSpPr>
        <p:cNvPr id="56" name="Shape 56"/>
        <p:cNvGrpSpPr/>
        <p:nvPr/>
      </p:nvGrpSpPr>
      <p:grpSpPr>
        <a:xfrm>
          <a:off x="0" y="0"/>
          <a:ext cx="0" cy="0"/>
          <a:chOff x="0" y="0"/>
          <a:chExt cx="0" cy="0"/>
        </a:xfrm>
      </p:grpSpPr>
      <p:sp>
        <p:nvSpPr>
          <p:cNvPr id="57" name="Google Shape;57;p14"/>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lgn="l">
              <a:lnSpc>
                <a:spcPct val="100000"/>
              </a:lnSpc>
              <a:spcBef>
                <a:spcPts val="0"/>
              </a:spcBef>
              <a:spcAft>
                <a:spcPts val="0"/>
              </a:spcAft>
              <a:buSzPts val="1500"/>
              <a:buNone/>
              <a:defRPr sz="2000"/>
            </a:lvl2pPr>
            <a:lvl3pPr lvl="2" rtl="0" algn="l">
              <a:lnSpc>
                <a:spcPct val="100000"/>
              </a:lnSpc>
              <a:spcBef>
                <a:spcPts val="0"/>
              </a:spcBef>
              <a:spcAft>
                <a:spcPts val="0"/>
              </a:spcAft>
              <a:buSzPts val="1500"/>
              <a:buNone/>
              <a:defRPr sz="2000"/>
            </a:lvl3pPr>
            <a:lvl4pPr lvl="3" rtl="0" algn="l">
              <a:lnSpc>
                <a:spcPct val="100000"/>
              </a:lnSpc>
              <a:spcBef>
                <a:spcPts val="0"/>
              </a:spcBef>
              <a:spcAft>
                <a:spcPts val="0"/>
              </a:spcAft>
              <a:buSzPts val="1500"/>
              <a:buNone/>
              <a:defRPr sz="2000"/>
            </a:lvl4pPr>
            <a:lvl5pPr lvl="4" rtl="0" algn="l">
              <a:lnSpc>
                <a:spcPct val="100000"/>
              </a:lnSpc>
              <a:spcBef>
                <a:spcPts val="0"/>
              </a:spcBef>
              <a:spcAft>
                <a:spcPts val="0"/>
              </a:spcAft>
              <a:buSzPts val="1500"/>
              <a:buNone/>
              <a:defRPr sz="2000"/>
            </a:lvl5pPr>
            <a:lvl6pPr lvl="5" rtl="0" algn="l">
              <a:lnSpc>
                <a:spcPct val="100000"/>
              </a:lnSpc>
              <a:spcBef>
                <a:spcPts val="0"/>
              </a:spcBef>
              <a:spcAft>
                <a:spcPts val="0"/>
              </a:spcAft>
              <a:buSzPts val="1500"/>
              <a:buNone/>
              <a:defRPr sz="2000"/>
            </a:lvl6pPr>
            <a:lvl7pPr lvl="6" rtl="0" algn="l">
              <a:lnSpc>
                <a:spcPct val="100000"/>
              </a:lnSpc>
              <a:spcBef>
                <a:spcPts val="0"/>
              </a:spcBef>
              <a:spcAft>
                <a:spcPts val="0"/>
              </a:spcAft>
              <a:buSzPts val="1500"/>
              <a:buNone/>
              <a:defRPr sz="2000"/>
            </a:lvl7pPr>
            <a:lvl8pPr lvl="7" rtl="0" algn="l">
              <a:lnSpc>
                <a:spcPct val="100000"/>
              </a:lnSpc>
              <a:spcBef>
                <a:spcPts val="0"/>
              </a:spcBef>
              <a:spcAft>
                <a:spcPts val="0"/>
              </a:spcAft>
              <a:buSzPts val="1500"/>
              <a:buNone/>
              <a:defRPr sz="2000"/>
            </a:lvl8pPr>
            <a:lvl9pPr lvl="8" rtl="0" algn="l">
              <a:lnSpc>
                <a:spcPct val="100000"/>
              </a:lnSpc>
              <a:spcBef>
                <a:spcPts val="0"/>
              </a:spcBef>
              <a:spcAft>
                <a:spcPts val="0"/>
              </a:spcAft>
              <a:buSzPts val="1500"/>
              <a:buNone/>
              <a:defRPr sz="2000"/>
            </a:lvl9pPr>
          </a:lstStyle>
          <a:p/>
        </p:txBody>
      </p:sp>
      <p:sp>
        <p:nvSpPr>
          <p:cNvPr id="58" name="Google Shape;58;p14"/>
          <p:cNvSpPr txBox="1"/>
          <p:nvPr>
            <p:ph idx="12" type="sldNum"/>
          </p:nvPr>
        </p:nvSpPr>
        <p:spPr>
          <a:xfrm>
            <a:off x="10239767" y="7257375"/>
            <a:ext cx="504300" cy="286500"/>
          </a:xfrm>
          <a:prstGeom prst="rect">
            <a:avLst/>
          </a:prstGeom>
          <a:noFill/>
          <a:ln>
            <a:noFill/>
          </a:ln>
        </p:spPr>
        <p:txBody>
          <a:bodyPr anchorCtr="0" anchor="ctr" bIns="0" lIns="0" spcFirstLastPara="1" rIns="81775" wrap="square" tIns="0">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idx="1" type="body"/>
          </p:nvPr>
        </p:nvSpPr>
        <p:spPr>
          <a:xfrm>
            <a:off x="390326" y="1672907"/>
            <a:ext cx="4665000" cy="47916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
        <p:nvSpPr>
          <p:cNvPr id="60" name="Google Shape;60;p14"/>
          <p:cNvSpPr txBox="1"/>
          <p:nvPr>
            <p:ph idx="2" type="body"/>
          </p:nvPr>
        </p:nvSpPr>
        <p:spPr>
          <a:xfrm>
            <a:off x="5688916" y="1672907"/>
            <a:ext cx="4551000" cy="47649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 subtitle">
  <p:cSld name="Title only v2_1">
    <p:spTree>
      <p:nvGrpSpPr>
        <p:cNvPr id="61" name="Shape 61"/>
        <p:cNvGrpSpPr/>
        <p:nvPr/>
      </p:nvGrpSpPr>
      <p:grpSpPr>
        <a:xfrm>
          <a:off x="0" y="0"/>
          <a:ext cx="0" cy="0"/>
          <a:chOff x="0" y="0"/>
          <a:chExt cx="0" cy="0"/>
        </a:xfrm>
      </p:grpSpPr>
      <p:sp>
        <p:nvSpPr>
          <p:cNvPr id="62" name="Google Shape;62;p15"/>
          <p:cNvSpPr txBox="1"/>
          <p:nvPr>
            <p:ph idx="12" type="sldNum"/>
          </p:nvPr>
        </p:nvSpPr>
        <p:spPr>
          <a:xfrm>
            <a:off x="10239767" y="7257375"/>
            <a:ext cx="504300" cy="286500"/>
          </a:xfrm>
          <a:prstGeom prst="rect">
            <a:avLst/>
          </a:prstGeom>
          <a:noFill/>
          <a:ln>
            <a:noFill/>
          </a:ln>
        </p:spPr>
        <p:txBody>
          <a:bodyPr anchorCtr="0" anchor="ctr" bIns="0" lIns="0" spcFirstLastPara="1" rIns="81125"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64" name="Google Shape;64;p15"/>
          <p:cNvSpPr txBox="1"/>
          <p:nvPr>
            <p:ph idx="1" type="body"/>
          </p:nvPr>
        </p:nvSpPr>
        <p:spPr>
          <a:xfrm>
            <a:off x="379019" y="2376000"/>
            <a:ext cx="9960000" cy="4366200"/>
          </a:xfrm>
          <a:prstGeom prst="rect">
            <a:avLst/>
          </a:prstGeom>
        </p:spPr>
        <p:txBody>
          <a:bodyPr anchorCtr="0" anchor="t" bIns="116325" lIns="116325" spcFirstLastPara="1" rIns="116325" wrap="square" tIns="116325">
            <a:normAutofit/>
          </a:bodyPr>
          <a:lstStyle>
            <a:lvl1pPr indent="-330200" lvl="0" marL="457200" rtl="0">
              <a:spcBef>
                <a:spcPts val="0"/>
              </a:spcBef>
              <a:spcAft>
                <a:spcPts val="0"/>
              </a:spcAft>
              <a:buSzPts val="1600"/>
              <a:buChar char="●"/>
              <a:defRPr sz="16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5"/>
          <p:cNvSpPr txBox="1"/>
          <p:nvPr>
            <p:ph idx="2" type="subTitle"/>
          </p:nvPr>
        </p:nvSpPr>
        <p:spPr>
          <a:xfrm>
            <a:off x="390868" y="1345383"/>
            <a:ext cx="9960000" cy="8328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6247" y="3154580"/>
            <a:ext cx="10011600" cy="1234500"/>
          </a:xfrm>
          <a:prstGeom prst="rect">
            <a:avLst/>
          </a:prstGeom>
        </p:spPr>
        <p:txBody>
          <a:bodyPr anchorCtr="0" anchor="ctr" bIns="116325" lIns="116325" spcFirstLastPara="1" rIns="116325" wrap="square" tIns="116325">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6247" y="1690297"/>
            <a:ext cx="10011600" cy="5010600"/>
          </a:xfrm>
          <a:prstGeom prst="rect">
            <a:avLst/>
          </a:prstGeom>
        </p:spPr>
        <p:txBody>
          <a:bodyPr anchorCtr="0" anchor="t"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6247"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78070"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6247" y="814880"/>
            <a:ext cx="3299400" cy="1108500"/>
          </a:xfrm>
          <a:prstGeom prst="rect">
            <a:avLst/>
          </a:prstGeom>
        </p:spPr>
        <p:txBody>
          <a:bodyPr anchorCtr="0" anchor="b" bIns="116325" lIns="116325" spcFirstLastPara="1" rIns="116325" wrap="square" tIns="116325">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0" name="Google Shape;30;p7"/>
          <p:cNvSpPr txBox="1"/>
          <p:nvPr>
            <p:ph idx="1" type="body"/>
          </p:nvPr>
        </p:nvSpPr>
        <p:spPr>
          <a:xfrm>
            <a:off x="366247" y="2038080"/>
            <a:ext cx="3299400" cy="4663200"/>
          </a:xfrm>
          <a:prstGeom prst="rect">
            <a:avLst/>
          </a:prstGeom>
        </p:spPr>
        <p:txBody>
          <a:bodyPr anchorCtr="0" anchor="t" bIns="116325" lIns="116325" spcFirstLastPara="1" rIns="116325" wrap="square" tIns="116325">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6044" y="660220"/>
            <a:ext cx="7482300" cy="5999700"/>
          </a:xfrm>
          <a:prstGeom prst="rect">
            <a:avLst/>
          </a:prstGeom>
        </p:spPr>
        <p:txBody>
          <a:bodyPr anchorCtr="0" anchor="ctr" bIns="116325" lIns="116325" spcFirstLastPara="1" rIns="116325" wrap="square" tIns="116325">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72100" y="-183"/>
            <a:ext cx="5372100" cy="7543800"/>
          </a:xfrm>
          <a:prstGeom prst="rect">
            <a:avLst/>
          </a:prstGeom>
          <a:solidFill>
            <a:schemeClr val="lt2"/>
          </a:solidFill>
          <a:ln>
            <a:noFill/>
          </a:ln>
        </p:spPr>
        <p:txBody>
          <a:bodyPr anchorCtr="0" anchor="ctr" bIns="116325" lIns="116325" spcFirstLastPara="1" rIns="116325" wrap="square" tIns="1163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1963" y="1808657"/>
            <a:ext cx="4753200" cy="21741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1963" y="4111177"/>
            <a:ext cx="4753200" cy="18114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803913" y="1061977"/>
            <a:ext cx="4508400" cy="5419500"/>
          </a:xfrm>
          <a:prstGeom prst="rect">
            <a:avLst/>
          </a:prstGeom>
        </p:spPr>
        <p:txBody>
          <a:bodyPr anchorCtr="0" anchor="ctr"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6247" y="6204843"/>
            <a:ext cx="7048500" cy="887400"/>
          </a:xfrm>
          <a:prstGeom prst="rect">
            <a:avLst/>
          </a:prstGeom>
        </p:spPr>
        <p:txBody>
          <a:bodyPr anchorCtr="0" anchor="ctr" bIns="116325" lIns="116325" spcFirstLastPara="1" rIns="116325" wrap="square" tIns="116325">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6247" y="652703"/>
            <a:ext cx="10011600" cy="840000"/>
          </a:xfrm>
          <a:prstGeom prst="rect">
            <a:avLst/>
          </a:prstGeom>
          <a:noFill/>
          <a:ln>
            <a:noFill/>
          </a:ln>
        </p:spPr>
        <p:txBody>
          <a:bodyPr anchorCtr="0" anchor="t" bIns="116325" lIns="116325" spcFirstLastPara="1" rIns="116325" wrap="square" tIns="116325">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6247" y="1690297"/>
            <a:ext cx="10011600" cy="5010600"/>
          </a:xfrm>
          <a:prstGeom prst="rect">
            <a:avLst/>
          </a:prstGeom>
          <a:noFill/>
          <a:ln>
            <a:noFill/>
          </a:ln>
        </p:spPr>
        <p:txBody>
          <a:bodyPr anchorCtr="0" anchor="t" bIns="116325" lIns="116325" spcFirstLastPara="1" rIns="116325" wrap="square" tIns="116325">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55138" y="6839385"/>
            <a:ext cx="644700" cy="577200"/>
          </a:xfrm>
          <a:prstGeom prst="rect">
            <a:avLst/>
          </a:prstGeom>
          <a:noFill/>
          <a:ln>
            <a:noFill/>
          </a:ln>
        </p:spPr>
        <p:txBody>
          <a:bodyPr anchorCtr="0" anchor="ctr" bIns="116325" lIns="116325" spcFirstLastPara="1" rIns="116325" wrap="square" tIns="116325">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miro.com/guides/online-brainstorming/techniques-methods" TargetMode="External"/><Relationship Id="rId4" Type="http://schemas.openxmlformats.org/officeDocument/2006/relationships/hyperlink" Target="http://blog.stephengates.com/2016/10/20/ep-18-of-the-crazy-one-the-7-rules-to-running-a-better-brainstorming/" TargetMode="External"/><Relationship Id="rId5" Type="http://schemas.openxmlformats.org/officeDocument/2006/relationships/image" Target="../media/image2.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1200">
                <a:latin typeface="Open Sans Light"/>
                <a:ea typeface="Open Sans Light"/>
                <a:cs typeface="Open Sans Light"/>
                <a:sym typeface="Open Sans Light"/>
              </a:rPr>
              <a:t>I want to quickly generate as many ideas as possible... </a:t>
            </a:r>
            <a:endParaRPr sz="1200">
              <a:latin typeface="Open Sans Light"/>
              <a:ea typeface="Open Sans Light"/>
              <a:cs typeface="Open Sans Light"/>
              <a:sym typeface="Open Sans Light"/>
            </a:endParaRPr>
          </a:p>
          <a:p>
            <a:pPr indent="0" lvl="0" marL="0" rtl="0" algn="l">
              <a:spcBef>
                <a:spcPts val="0"/>
              </a:spcBef>
              <a:spcAft>
                <a:spcPts val="0"/>
              </a:spcAft>
              <a:buSzPts val="990"/>
              <a:buNone/>
            </a:pPr>
            <a:r>
              <a:rPr lang="en" sz="1200">
                <a:latin typeface="Open Sans Light"/>
                <a:ea typeface="Open Sans Light"/>
                <a:cs typeface="Open Sans Light"/>
                <a:sym typeface="Open Sans Light"/>
              </a:rPr>
              <a:t>To move beyond my initial hunches and begin thinking more creatively</a:t>
            </a:r>
            <a:endParaRPr sz="1200">
              <a:latin typeface="Open Sans Light"/>
              <a:ea typeface="Open Sans Light"/>
              <a:cs typeface="Open Sans Light"/>
              <a:sym typeface="Open Sans Light"/>
            </a:endParaRPr>
          </a:p>
        </p:txBody>
      </p:sp>
      <p:sp>
        <p:nvSpPr>
          <p:cNvPr id="71" name="Google Shape;71;p16"/>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CRAZY EIGHTS</a:t>
            </a:r>
            <a:endParaRPr sz="2300">
              <a:solidFill>
                <a:srgbClr val="319704"/>
              </a:solidFill>
              <a:latin typeface="Open Sans Medium"/>
              <a:ea typeface="Open Sans Medium"/>
              <a:cs typeface="Open Sans Medium"/>
              <a:sym typeface="Open Sans Medium"/>
            </a:endParaRPr>
          </a:p>
        </p:txBody>
      </p:sp>
      <p:sp>
        <p:nvSpPr>
          <p:cNvPr id="73" name="Google Shape;73;p16"/>
          <p:cNvSpPr txBox="1"/>
          <p:nvPr/>
        </p:nvSpPr>
        <p:spPr>
          <a:xfrm>
            <a:off x="338225" y="1402175"/>
            <a:ext cx="4335600" cy="609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What is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solidFill>
                  <a:schemeClr val="dk1"/>
                </a:solidFill>
                <a:latin typeface="Open Sans Light"/>
                <a:ea typeface="Open Sans Light"/>
                <a:cs typeface="Open Sans Light"/>
                <a:sym typeface="Open Sans Light"/>
              </a:rPr>
              <a:t>Crazy 8’s is a core Design Sprint method. It is a fast sketching exercise that challenges people to sketch eight distinct ideas in eight minutes. The goal is to push beyond your first idea, frequently the least innovative, and to generate a wide variety of solutions to your challenge.</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rPr lang="en" sz="1200">
                <a:solidFill>
                  <a:schemeClr val="dk1"/>
                </a:solidFill>
                <a:latin typeface="Open Sans Light"/>
                <a:ea typeface="Open Sans Light"/>
                <a:cs typeface="Open Sans Light"/>
                <a:sym typeface="Open Sans Light"/>
              </a:rPr>
              <a:t>After sketching your 8 ideas on a blank sheet of paper, write up the best ideas using the idea template</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When to use it</a:t>
            </a:r>
            <a:endParaRPr b="1" sz="1200">
              <a:latin typeface="Open Sans"/>
              <a:ea typeface="Open Sans"/>
              <a:cs typeface="Open Sans"/>
              <a:sym typeface="Open Sans"/>
            </a:endParaRPr>
          </a:p>
          <a:p>
            <a:pPr indent="0" lvl="0" marL="0" rtl="0" algn="l">
              <a:spcBef>
                <a:spcPts val="0"/>
              </a:spcBef>
              <a:spcAft>
                <a:spcPts val="0"/>
              </a:spcAft>
              <a:buNone/>
            </a:pPr>
            <a:r>
              <a:t/>
            </a:r>
            <a:endParaRPr b="1" sz="1200">
              <a:latin typeface="Open Sans"/>
              <a:ea typeface="Open Sans"/>
              <a:cs typeface="Open Sans"/>
              <a:sym typeface="Open Sans"/>
            </a:endParaRPr>
          </a:p>
          <a:p>
            <a:pPr indent="0" lvl="0" marL="0" rtl="0" algn="l">
              <a:spcBef>
                <a:spcPts val="0"/>
              </a:spcBef>
              <a:spcAft>
                <a:spcPts val="0"/>
              </a:spcAft>
              <a:buNone/>
            </a:pPr>
            <a:r>
              <a:rPr lang="en" sz="1200">
                <a:solidFill>
                  <a:schemeClr val="dk1"/>
                </a:solidFill>
                <a:highlight>
                  <a:srgbClr val="FFFFFF"/>
                </a:highlight>
                <a:latin typeface="Open Sans Light"/>
                <a:ea typeface="Open Sans Light"/>
                <a:cs typeface="Open Sans Light"/>
                <a:sym typeface="Open Sans Light"/>
              </a:rPr>
              <a:t>Prerequisite: You have to have a problem. The problem is the reason behind your challenge - use the ‘How might we’ builder tool to establish your problem. </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0"/>
              </a:spcBef>
              <a:spcAft>
                <a:spcPts val="0"/>
              </a:spcAft>
              <a:buNone/>
            </a:pPr>
            <a:r>
              <a:rPr lang="en" sz="1200">
                <a:solidFill>
                  <a:schemeClr val="dk1"/>
                </a:solidFill>
                <a:highlight>
                  <a:srgbClr val="FFFFFF"/>
                </a:highlight>
                <a:latin typeface="Open Sans Light"/>
                <a:ea typeface="Open Sans Light"/>
                <a:cs typeface="Open Sans Light"/>
                <a:sym typeface="Open Sans Light"/>
              </a:rPr>
              <a:t>It’s important that everyone uses the same template to ensure all ideas are comparable and at the same level of detail.</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Template</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Click here</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Learn More</a:t>
            </a:r>
            <a:endParaRPr b="1" sz="1200">
              <a:latin typeface="Open Sans"/>
              <a:ea typeface="Open Sans"/>
              <a:cs typeface="Open Sans"/>
              <a:sym typeface="Open Sans"/>
            </a:endParaRPr>
          </a:p>
          <a:p>
            <a:pPr indent="0" lvl="0" marL="0" rtl="0" algn="l">
              <a:spcBef>
                <a:spcPts val="0"/>
              </a:spcBef>
              <a:spcAft>
                <a:spcPts val="0"/>
              </a:spcAft>
              <a:buNone/>
            </a:pPr>
            <a:br>
              <a:rPr lang="en" sz="1200">
                <a:solidFill>
                  <a:srgbClr val="319704"/>
                </a:solidFill>
                <a:latin typeface="Open Sans Medium"/>
                <a:ea typeface="Open Sans Medium"/>
                <a:cs typeface="Open Sans Medium"/>
                <a:sym typeface="Open Sans Medium"/>
              </a:rPr>
            </a:br>
            <a:r>
              <a:rPr lang="en" sz="1200">
                <a:solidFill>
                  <a:srgbClr val="319704"/>
                </a:solidFill>
                <a:latin typeface="Open Sans Medium"/>
                <a:ea typeface="Open Sans Medium"/>
                <a:cs typeface="Open Sans Medium"/>
                <a:sym typeface="Open Sans Medium"/>
              </a:rPr>
              <a:t>READ - </a:t>
            </a:r>
            <a:r>
              <a:rPr lang="en" sz="1200" u="sng">
                <a:solidFill>
                  <a:schemeClr val="hlink"/>
                </a:solidFill>
                <a:latin typeface="Open Sans Medium"/>
                <a:ea typeface="Open Sans Medium"/>
                <a:cs typeface="Open Sans Medium"/>
                <a:sym typeface="Open Sans Medium"/>
                <a:hlinkClick r:id="rId3"/>
              </a:rPr>
              <a:t>Miro’s brainstorming exercises</a:t>
            </a:r>
            <a:endParaRPr sz="1200">
              <a:solidFill>
                <a:srgbClr val="319704"/>
              </a:solidFill>
              <a:latin typeface="Open Sans Medium"/>
              <a:ea typeface="Open Sans Medium"/>
              <a:cs typeface="Open Sans Medium"/>
              <a:sym typeface="Open Sans Medium"/>
            </a:endParaRPr>
          </a:p>
          <a:p>
            <a:pPr indent="0" lvl="0" marL="0" rtl="0" algn="l">
              <a:spcBef>
                <a:spcPts val="0"/>
              </a:spcBef>
              <a:spcAft>
                <a:spcPts val="0"/>
              </a:spcAft>
              <a:buNone/>
            </a:pPr>
            <a:r>
              <a:t/>
            </a:r>
            <a:endParaRPr sz="1200">
              <a:solidFill>
                <a:srgbClr val="319704"/>
              </a:solidFill>
              <a:latin typeface="Open Sans Medium"/>
              <a:ea typeface="Open Sans Medium"/>
              <a:cs typeface="Open Sans Medium"/>
              <a:sym typeface="Open Sans Medium"/>
            </a:endParaRPr>
          </a:p>
          <a:p>
            <a:pPr indent="0" lvl="0" marL="0" rtl="0" algn="l">
              <a:spcBef>
                <a:spcPts val="0"/>
              </a:spcBef>
              <a:spcAft>
                <a:spcPts val="0"/>
              </a:spcAft>
              <a:buNone/>
            </a:pPr>
            <a:r>
              <a:rPr lang="en" sz="1200">
                <a:solidFill>
                  <a:srgbClr val="319704"/>
                </a:solidFill>
                <a:latin typeface="Open Sans Medium"/>
                <a:ea typeface="Open Sans Medium"/>
                <a:cs typeface="Open Sans Medium"/>
                <a:sym typeface="Open Sans Medium"/>
              </a:rPr>
              <a:t>LISTEN - </a:t>
            </a:r>
            <a:r>
              <a:rPr lang="en" sz="1200" u="sng">
                <a:solidFill>
                  <a:schemeClr val="hlink"/>
                </a:solidFill>
                <a:latin typeface="Open Sans Medium"/>
                <a:ea typeface="Open Sans Medium"/>
                <a:cs typeface="Open Sans Medium"/>
                <a:sym typeface="Open Sans Medium"/>
                <a:hlinkClick r:id="rId4"/>
              </a:rPr>
              <a:t>Stephen Gates’ brainstorming podcast episdoe</a:t>
            </a:r>
            <a:endParaRPr sz="1200">
              <a:solidFill>
                <a:srgbClr val="319704"/>
              </a:solidFill>
              <a:latin typeface="Open Sans Medium"/>
              <a:ea typeface="Open Sans Medium"/>
              <a:cs typeface="Open Sans Medium"/>
              <a:sym typeface="Open Sans Medium"/>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p:txBody>
      </p:sp>
      <p:cxnSp>
        <p:nvCxnSpPr>
          <p:cNvPr id="74" name="Google Shape;74;p16"/>
          <p:cNvCxnSpPr/>
          <p:nvPr/>
        </p:nvCxnSpPr>
        <p:spPr>
          <a:xfrm flipH="1">
            <a:off x="63749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75" name="Google Shape;75;p16"/>
          <p:cNvSpPr txBox="1"/>
          <p:nvPr/>
        </p:nvSpPr>
        <p:spPr>
          <a:xfrm>
            <a:off x="5207850" y="1402175"/>
            <a:ext cx="5065800" cy="266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Open Sans"/>
                <a:ea typeface="Open Sans"/>
                <a:cs typeface="Open Sans"/>
                <a:sym typeface="Open Sans"/>
              </a:rPr>
              <a:t>There are four parts of the idea template (to write up the winning ideas)</a:t>
            </a:r>
            <a:endParaRPr b="1" sz="1200">
              <a:solidFill>
                <a:schemeClr val="dk1"/>
              </a:solidFill>
              <a:highlight>
                <a:schemeClr val="lt1"/>
              </a:highlight>
              <a:latin typeface="Open Sans"/>
              <a:ea typeface="Open Sans"/>
              <a:cs typeface="Open Sans"/>
              <a:sym typeface="Open Sans"/>
            </a:endParaRPr>
          </a:p>
          <a:p>
            <a:pPr indent="0" lvl="0" marL="0" rtl="0" algn="l">
              <a:lnSpc>
                <a:spcPct val="100000"/>
              </a:lnSpc>
              <a:spcBef>
                <a:spcPts val="1800"/>
              </a:spcBef>
              <a:spcAft>
                <a:spcPts val="0"/>
              </a:spcAft>
              <a:buNone/>
            </a:pPr>
            <a:r>
              <a:rPr b="1" lang="en" sz="1200">
                <a:solidFill>
                  <a:srgbClr val="2D2D2D"/>
                </a:solidFill>
                <a:highlight>
                  <a:srgbClr val="FFFFFF"/>
                </a:highlight>
                <a:latin typeface="Open Sans"/>
                <a:ea typeface="Open Sans"/>
                <a:cs typeface="Open Sans"/>
                <a:sym typeface="Open Sans"/>
              </a:rPr>
              <a:t>Idea name: </a:t>
            </a:r>
            <a:r>
              <a:rPr lang="en" sz="1200">
                <a:solidFill>
                  <a:srgbClr val="2D2D2D"/>
                </a:solidFill>
                <a:highlight>
                  <a:srgbClr val="FFFFFF"/>
                </a:highlight>
                <a:latin typeface="Open Sans Light"/>
                <a:ea typeface="Open Sans Light"/>
                <a:cs typeface="Open Sans Light"/>
                <a:sym typeface="Open Sans Light"/>
              </a:rPr>
              <a:t>Describe the idea in a word or phrase</a:t>
            </a:r>
            <a:endParaRPr sz="1200">
              <a:solidFill>
                <a:srgbClr val="2D2D2D"/>
              </a:solidFill>
              <a:highlight>
                <a:srgbClr val="FFFFFF"/>
              </a:highlight>
              <a:latin typeface="Open Sans Light"/>
              <a:ea typeface="Open Sans Light"/>
              <a:cs typeface="Open Sans Light"/>
              <a:sym typeface="Open Sans Light"/>
            </a:endParaRPr>
          </a:p>
          <a:p>
            <a:pPr indent="0" lvl="0" marL="0" rtl="0" algn="l">
              <a:lnSpc>
                <a:spcPct val="100000"/>
              </a:lnSpc>
              <a:spcBef>
                <a:spcPts val="1200"/>
              </a:spcBef>
              <a:spcAft>
                <a:spcPts val="0"/>
              </a:spcAft>
              <a:buNone/>
            </a:pPr>
            <a:r>
              <a:rPr b="1" lang="en" sz="1200">
                <a:solidFill>
                  <a:srgbClr val="2D2D2D"/>
                </a:solidFill>
                <a:highlight>
                  <a:srgbClr val="FFFFFF"/>
                </a:highlight>
                <a:latin typeface="Open Sans"/>
                <a:ea typeface="Open Sans"/>
                <a:cs typeface="Open Sans"/>
                <a:sym typeface="Open Sans"/>
              </a:rPr>
              <a:t>Idea in a line</a:t>
            </a:r>
            <a:r>
              <a:rPr lang="en" sz="1200">
                <a:solidFill>
                  <a:srgbClr val="2D2D2D"/>
                </a:solidFill>
                <a:highlight>
                  <a:srgbClr val="FFFFFF"/>
                </a:highlight>
                <a:latin typeface="Open Sans Light"/>
                <a:ea typeface="Open Sans Light"/>
                <a:cs typeface="Open Sans Light"/>
                <a:sym typeface="Open Sans Light"/>
              </a:rPr>
              <a:t>: What’s the essence of the idea? </a:t>
            </a:r>
            <a:endParaRPr sz="1200">
              <a:solidFill>
                <a:srgbClr val="2D2D2D"/>
              </a:solidFill>
              <a:highlight>
                <a:srgbClr val="FFFFFF"/>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200">
                <a:solidFill>
                  <a:srgbClr val="2D2D2D"/>
                </a:solidFill>
                <a:highlight>
                  <a:schemeClr val="lt1"/>
                </a:highlight>
                <a:latin typeface="Open Sans"/>
                <a:ea typeface="Open Sans"/>
                <a:cs typeface="Open Sans"/>
                <a:sym typeface="Open Sans"/>
              </a:rPr>
              <a:t>Features</a:t>
            </a:r>
            <a:r>
              <a:rPr lang="en" sz="1200">
                <a:solidFill>
                  <a:srgbClr val="2D2D2D"/>
                </a:solidFill>
                <a:highlight>
                  <a:schemeClr val="lt1"/>
                </a:highlight>
                <a:latin typeface="Open Sans Light"/>
                <a:ea typeface="Open Sans Light"/>
                <a:cs typeface="Open Sans Light"/>
                <a:sym typeface="Open Sans Light"/>
              </a:rPr>
              <a:t>: What are the components of the idea?</a:t>
            </a:r>
            <a:endParaRPr sz="1200">
              <a:solidFill>
                <a:srgbClr val="2D2D2D"/>
              </a:solidFill>
              <a:highlight>
                <a:srgbClr val="FFFFFF"/>
              </a:highlight>
              <a:latin typeface="Open Sans Light"/>
              <a:ea typeface="Open Sans Light"/>
              <a:cs typeface="Open Sans Light"/>
              <a:sym typeface="Open Sans Light"/>
            </a:endParaRPr>
          </a:p>
          <a:p>
            <a:pPr indent="0" lvl="0" marL="0" rtl="0" algn="l">
              <a:lnSpc>
                <a:spcPct val="100000"/>
              </a:lnSpc>
              <a:spcBef>
                <a:spcPts val="1200"/>
              </a:spcBef>
              <a:spcAft>
                <a:spcPts val="0"/>
              </a:spcAft>
              <a:buNone/>
            </a:pPr>
            <a:r>
              <a:rPr b="1" lang="en" sz="1200">
                <a:solidFill>
                  <a:srgbClr val="2D2D2D"/>
                </a:solidFill>
                <a:highlight>
                  <a:srgbClr val="FFFFFF"/>
                </a:highlight>
                <a:latin typeface="Open Sans"/>
                <a:ea typeface="Open Sans"/>
                <a:cs typeface="Open Sans"/>
                <a:sym typeface="Open Sans"/>
              </a:rPr>
              <a:t>Customer benefit</a:t>
            </a:r>
            <a:r>
              <a:rPr lang="en" sz="1200">
                <a:solidFill>
                  <a:srgbClr val="2D2D2D"/>
                </a:solidFill>
                <a:highlight>
                  <a:srgbClr val="FFFFFF"/>
                </a:highlight>
                <a:latin typeface="Open Sans Light"/>
                <a:ea typeface="Open Sans Light"/>
                <a:cs typeface="Open Sans Light"/>
                <a:sym typeface="Open Sans Light"/>
              </a:rPr>
              <a:t>: What will they gain? What pains will it solve?  </a:t>
            </a:r>
            <a:endParaRPr sz="1200">
              <a:solidFill>
                <a:srgbClr val="2D2D2D"/>
              </a:solidFill>
              <a:highlight>
                <a:srgbClr val="FFFFFF"/>
              </a:highlight>
              <a:latin typeface="Open Sans Light"/>
              <a:ea typeface="Open Sans Light"/>
              <a:cs typeface="Open Sans Light"/>
              <a:sym typeface="Open Sans Light"/>
            </a:endParaRPr>
          </a:p>
          <a:p>
            <a:pPr indent="0" lvl="0" marL="0" rtl="0" algn="l">
              <a:lnSpc>
                <a:spcPct val="100000"/>
              </a:lnSpc>
              <a:spcBef>
                <a:spcPts val="1200"/>
              </a:spcBef>
              <a:spcAft>
                <a:spcPts val="0"/>
              </a:spcAft>
              <a:buNone/>
            </a:pPr>
            <a:r>
              <a:rPr b="1" lang="en" sz="1200">
                <a:solidFill>
                  <a:srgbClr val="2D2D2D"/>
                </a:solidFill>
                <a:highlight>
                  <a:srgbClr val="FFFFFF"/>
                </a:highlight>
                <a:latin typeface="Open Sans"/>
                <a:ea typeface="Open Sans"/>
                <a:cs typeface="Open Sans"/>
                <a:sym typeface="Open Sans"/>
              </a:rPr>
              <a:t>Income model: </a:t>
            </a:r>
            <a:r>
              <a:rPr lang="en" sz="1200">
                <a:solidFill>
                  <a:srgbClr val="2D2D2D"/>
                </a:solidFill>
                <a:highlight>
                  <a:srgbClr val="FFFFFF"/>
                </a:highlight>
                <a:latin typeface="Open Sans Light"/>
                <a:ea typeface="Open Sans Light"/>
                <a:cs typeface="Open Sans Light"/>
                <a:sym typeface="Open Sans Light"/>
              </a:rPr>
              <a:t>How will the idea make money?</a:t>
            </a:r>
            <a:endParaRPr sz="1200">
              <a:solidFill>
                <a:schemeClr val="dk1"/>
              </a:solidFill>
              <a:latin typeface="Open Sans Light"/>
              <a:ea typeface="Open Sans Light"/>
              <a:cs typeface="Open Sans Light"/>
              <a:sym typeface="Open Sans Light"/>
            </a:endParaRPr>
          </a:p>
          <a:p>
            <a:pPr indent="0" lvl="0" marL="0" rtl="0" algn="l">
              <a:spcBef>
                <a:spcPts val="1200"/>
              </a:spcBef>
              <a:spcAft>
                <a:spcPts val="1200"/>
              </a:spcAft>
              <a:buNone/>
            </a:pPr>
            <a:r>
              <a:t/>
            </a:r>
            <a:endParaRPr sz="1200">
              <a:solidFill>
                <a:schemeClr val="dk1"/>
              </a:solidFill>
              <a:highlight>
                <a:srgbClr val="FFFFFF"/>
              </a:highlight>
              <a:latin typeface="Open Sans Light"/>
              <a:ea typeface="Open Sans Light"/>
              <a:cs typeface="Open Sans Light"/>
              <a:sym typeface="Open Sans Light"/>
            </a:endParaRPr>
          </a:p>
        </p:txBody>
      </p:sp>
      <p:pic>
        <p:nvPicPr>
          <p:cNvPr id="76" name="Google Shape;76;p16"/>
          <p:cNvPicPr preferRelativeResize="0"/>
          <p:nvPr/>
        </p:nvPicPr>
        <p:blipFill rotWithShape="1">
          <a:blip r:embed="rId5">
            <a:alphaModFix/>
          </a:blip>
          <a:srcRect b="11469" l="1162" r="1181" t="18892"/>
          <a:stretch/>
        </p:blipFill>
        <p:spPr>
          <a:xfrm>
            <a:off x="11775950" y="3674825"/>
            <a:ext cx="3478030" cy="1550100"/>
          </a:xfrm>
          <a:prstGeom prst="rect">
            <a:avLst/>
          </a:prstGeom>
          <a:noFill/>
          <a:ln>
            <a:noFill/>
          </a:ln>
        </p:spPr>
      </p:pic>
      <p:pic>
        <p:nvPicPr>
          <p:cNvPr id="77" name="Google Shape;77;p16"/>
          <p:cNvPicPr preferRelativeResize="0"/>
          <p:nvPr/>
        </p:nvPicPr>
        <p:blipFill>
          <a:blip r:embed="rId6">
            <a:alphaModFix/>
          </a:blip>
          <a:stretch>
            <a:fillRect/>
          </a:stretch>
        </p:blipFill>
        <p:spPr>
          <a:xfrm>
            <a:off x="5372100" y="4599865"/>
            <a:ext cx="4335601" cy="2775884"/>
          </a:xfrm>
          <a:prstGeom prst="rect">
            <a:avLst/>
          </a:prstGeom>
          <a:noFill/>
          <a:ln cap="flat" cmpd="sng" w="9525">
            <a:solidFill>
              <a:srgbClr val="319704"/>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1" name="Shape 81"/>
        <p:cNvGrpSpPr/>
        <p:nvPr/>
      </p:nvGrpSpPr>
      <p:grpSpPr>
        <a:xfrm>
          <a:off x="0" y="0"/>
          <a:ext cx="0" cy="0"/>
          <a:chOff x="0" y="0"/>
          <a:chExt cx="0" cy="0"/>
        </a:xfrm>
      </p:grpSpPr>
      <p:sp>
        <p:nvSpPr>
          <p:cNvPr id="82" name="Google Shape;82;p17"/>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nvSpPr>
        <p:spPr>
          <a:xfrm>
            <a:off x="338225" y="1402175"/>
            <a:ext cx="7770300" cy="460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1"/>
                </a:solidFill>
                <a:highlight>
                  <a:schemeClr val="lt1"/>
                </a:highlight>
                <a:latin typeface="Open Sans Light"/>
                <a:ea typeface="Open Sans Light"/>
                <a:cs typeface="Open Sans Light"/>
                <a:sym typeface="Open Sans Light"/>
              </a:rPr>
              <a:t>There are four parts of the idea template (to write up the winning ideas)</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Idea name:</a:t>
            </a:r>
            <a:r>
              <a:rPr lang="en" sz="1700">
                <a:solidFill>
                  <a:schemeClr val="dk1"/>
                </a:solidFill>
                <a:highlight>
                  <a:schemeClr val="lt1"/>
                </a:highlight>
                <a:latin typeface="Open Sans Light"/>
                <a:ea typeface="Open Sans Light"/>
                <a:cs typeface="Open Sans Light"/>
                <a:sym typeface="Open Sans Light"/>
              </a:rPr>
              <a:t> Describe the idea in a word or phrase</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Elevator pitch</a:t>
            </a:r>
            <a:r>
              <a:rPr lang="en" sz="1700">
                <a:solidFill>
                  <a:schemeClr val="dk1"/>
                </a:solidFill>
                <a:highlight>
                  <a:schemeClr val="lt1"/>
                </a:highlight>
                <a:latin typeface="Open Sans Light"/>
                <a:ea typeface="Open Sans Light"/>
                <a:cs typeface="Open Sans Light"/>
                <a:sym typeface="Open Sans Light"/>
              </a:rPr>
              <a:t>: What’s the essence of the idea?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Features</a:t>
            </a:r>
            <a:r>
              <a:rPr lang="en" sz="1700">
                <a:solidFill>
                  <a:schemeClr val="dk1"/>
                </a:solidFill>
                <a:highlight>
                  <a:schemeClr val="lt1"/>
                </a:highlight>
                <a:latin typeface="Open Sans Light"/>
                <a:ea typeface="Open Sans Light"/>
                <a:cs typeface="Open Sans Light"/>
                <a:sym typeface="Open Sans Light"/>
              </a:rPr>
              <a:t>: What are the components of the idea?</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Customer benefit</a:t>
            </a:r>
            <a:r>
              <a:rPr lang="en" sz="1700">
                <a:solidFill>
                  <a:schemeClr val="dk1"/>
                </a:solidFill>
                <a:highlight>
                  <a:schemeClr val="lt1"/>
                </a:highlight>
                <a:latin typeface="Open Sans Light"/>
                <a:ea typeface="Open Sans Light"/>
                <a:cs typeface="Open Sans Light"/>
                <a:sym typeface="Open Sans Light"/>
              </a:rPr>
              <a:t>: What will they gain? What pains will it solve?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120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Income model:</a:t>
            </a:r>
            <a:r>
              <a:rPr lang="en" sz="1700">
                <a:solidFill>
                  <a:schemeClr val="dk1"/>
                </a:solidFill>
                <a:highlight>
                  <a:schemeClr val="lt1"/>
                </a:highlight>
                <a:latin typeface="Open Sans Light"/>
                <a:ea typeface="Open Sans Light"/>
                <a:cs typeface="Open Sans Light"/>
                <a:sym typeface="Open Sans Light"/>
              </a:rPr>
              <a:t> How will the idea make money?</a:t>
            </a:r>
            <a:endParaRPr b="1" sz="1700">
              <a:solidFill>
                <a:schemeClr val="dk1"/>
              </a:solidFill>
              <a:highlight>
                <a:schemeClr val="lt1"/>
              </a:highlight>
              <a:latin typeface="Open Sans"/>
              <a:ea typeface="Open Sans"/>
              <a:cs typeface="Open Sans"/>
              <a:sym typeface="Open Sans"/>
            </a:endParaRPr>
          </a:p>
        </p:txBody>
      </p:sp>
      <p:sp>
        <p:nvSpPr>
          <p:cNvPr id="84" name="Google Shape;84;p17"/>
          <p:cNvSpPr txBox="1"/>
          <p:nvPr>
            <p:ph type="title"/>
          </p:nvPr>
        </p:nvSpPr>
        <p:spPr>
          <a:xfrm>
            <a:off x="262049" y="193200"/>
            <a:ext cx="61668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THE TEMPLATE</a:t>
            </a:r>
            <a:endParaRPr sz="2400">
              <a:latin typeface="Open Sans Light"/>
              <a:ea typeface="Open Sans Light"/>
              <a:cs typeface="Open Sans Light"/>
              <a:sym typeface="Open Sans Light"/>
            </a:endParaRPr>
          </a:p>
        </p:txBody>
      </p:sp>
      <p:cxnSp>
        <p:nvCxnSpPr>
          <p:cNvPr id="85" name="Google Shape;85;p17"/>
          <p:cNvCxnSpPr/>
          <p:nvPr/>
        </p:nvCxnSpPr>
        <p:spPr>
          <a:xfrm flipH="1">
            <a:off x="59177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86" name="Google Shape;86;p17"/>
          <p:cNvSpPr txBox="1"/>
          <p:nvPr/>
        </p:nvSpPr>
        <p:spPr>
          <a:xfrm>
            <a:off x="60306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CRAZY EIGHTS</a:t>
            </a:r>
            <a:endParaRPr sz="2300">
              <a:solidFill>
                <a:srgbClr val="319704"/>
              </a:solidFill>
              <a:latin typeface="Open Sans Medium"/>
              <a:ea typeface="Open Sans Medium"/>
              <a:cs typeface="Open Sans Medium"/>
              <a:sym typeface="Open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CRAZY EIGHTS</a:t>
            </a:r>
            <a:endParaRPr sz="2300">
              <a:solidFill>
                <a:srgbClr val="319704"/>
              </a:solidFill>
              <a:latin typeface="Open Sans Medium"/>
              <a:ea typeface="Open Sans Medium"/>
              <a:cs typeface="Open Sans Medium"/>
              <a:sym typeface="Open Sans Medium"/>
            </a:endParaRPr>
          </a:p>
        </p:txBody>
      </p:sp>
      <p:cxnSp>
        <p:nvCxnSpPr>
          <p:cNvPr id="93" name="Google Shape;93;p18"/>
          <p:cNvCxnSpPr/>
          <p:nvPr/>
        </p:nvCxnSpPr>
        <p:spPr>
          <a:xfrm flipH="1">
            <a:off x="63749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94" name="Google Shape;94;p18"/>
          <p:cNvSpPr txBox="1"/>
          <p:nvPr>
            <p:ph type="title"/>
          </p:nvPr>
        </p:nvSpPr>
        <p:spPr>
          <a:xfrm>
            <a:off x="262049" y="193200"/>
            <a:ext cx="57021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HOW TO USE IT </a:t>
            </a:r>
            <a:endParaRPr sz="2400">
              <a:latin typeface="Open Sans Light"/>
              <a:ea typeface="Open Sans Light"/>
              <a:cs typeface="Open Sans Light"/>
              <a:sym typeface="Open Sans Light"/>
            </a:endParaRPr>
          </a:p>
        </p:txBody>
      </p:sp>
      <p:sp>
        <p:nvSpPr>
          <p:cNvPr id="95" name="Google Shape;95;p18"/>
          <p:cNvSpPr txBox="1"/>
          <p:nvPr/>
        </p:nvSpPr>
        <p:spPr>
          <a:xfrm>
            <a:off x="338225" y="1402175"/>
            <a:ext cx="7770300" cy="6205200"/>
          </a:xfrm>
          <a:prstGeom prst="rect">
            <a:avLst/>
          </a:prstGeom>
          <a:noFill/>
          <a:ln>
            <a:noFill/>
          </a:ln>
        </p:spPr>
        <p:txBody>
          <a:bodyPr anchorCtr="0" anchor="t" bIns="91425" lIns="91425" spcFirstLastPara="1" rIns="91425" wrap="square" tIns="91425">
            <a:spAutoFit/>
          </a:bodyPr>
          <a:lstStyle/>
          <a:p>
            <a:pPr indent="0" lvl="0" marL="0" marR="190500" rtl="0" algn="l">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1</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Prepare the session.  Write some ‘how might we…?’ questions using the insights gathered earlier in the project that will be used to create ideas.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rPr b="1" lang="en" sz="1200">
                <a:solidFill>
                  <a:srgbClr val="449222"/>
                </a:solidFill>
                <a:highlight>
                  <a:schemeClr val="lt1"/>
                </a:highlight>
                <a:latin typeface="Open Sans"/>
                <a:ea typeface="Open Sans"/>
                <a:cs typeface="Open Sans"/>
                <a:sym typeface="Open Sans"/>
              </a:rPr>
              <a:t>STEP 2</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1100"/>
              </a:spcBef>
              <a:spcAft>
                <a:spcPts val="0"/>
              </a:spcAft>
              <a:buNone/>
            </a:pPr>
            <a:r>
              <a:rPr lang="en" sz="1200">
                <a:solidFill>
                  <a:schemeClr val="dk1"/>
                </a:solidFill>
                <a:highlight>
                  <a:schemeClr val="lt1"/>
                </a:highlight>
                <a:latin typeface="Open Sans Light"/>
                <a:ea typeface="Open Sans Light"/>
                <a:cs typeface="Open Sans Light"/>
                <a:sym typeface="Open Sans Light"/>
              </a:rPr>
              <a:t>Gather a variety of people in the room. Bring everyone up to speed on where you are in the project and the purpose of the session. Emphasise this is about being creative and open-minded. Stress that this is about going wide, not deep. If there’s time, run a short 5 minute energiser to get the creative juices flowing - this works well with activities like these.</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chemeClr val="lt1"/>
                </a:highlight>
                <a:latin typeface="Open Sans"/>
                <a:ea typeface="Open Sans"/>
                <a:cs typeface="Open Sans"/>
                <a:sym typeface="Open Sans"/>
              </a:rPr>
              <a:t>STEP 3</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chemeClr val="lt1"/>
                </a:highlight>
                <a:latin typeface="Open Sans Light"/>
                <a:ea typeface="Open Sans Light"/>
                <a:cs typeface="Open Sans Light"/>
                <a:sym typeface="Open Sans Light"/>
              </a:rPr>
              <a:t>Set the challenge of coming up with 8 ideas in 15 minutes. Set a timer to give a 5 minute and 1 minute warning</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rPr b="1" lang="en" sz="1200">
                <a:solidFill>
                  <a:srgbClr val="449222"/>
                </a:solidFill>
                <a:highlight>
                  <a:schemeClr val="lt1"/>
                </a:highlight>
                <a:latin typeface="Open Sans"/>
                <a:ea typeface="Open Sans"/>
                <a:cs typeface="Open Sans"/>
                <a:sym typeface="Open Sans"/>
              </a:rPr>
              <a:t>STEP 4</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1100"/>
              </a:spcBef>
              <a:spcAft>
                <a:spcPts val="0"/>
              </a:spcAft>
              <a:buNone/>
            </a:pPr>
            <a:r>
              <a:rPr lang="en" sz="1200">
                <a:solidFill>
                  <a:schemeClr val="dk1"/>
                </a:solidFill>
                <a:highlight>
                  <a:schemeClr val="lt1"/>
                </a:highlight>
                <a:latin typeface="Open Sans Light"/>
                <a:ea typeface="Open Sans Light"/>
                <a:cs typeface="Open Sans Light"/>
                <a:sym typeface="Open Sans Light"/>
              </a:rPr>
              <a:t>Each team member present their best and craziest ideas back</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chemeClr val="lt1"/>
                </a:highlight>
                <a:latin typeface="Open Sans"/>
                <a:ea typeface="Open Sans"/>
                <a:cs typeface="Open Sans"/>
                <a:sym typeface="Open Sans"/>
              </a:rPr>
              <a:t>STEP 5</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chemeClr val="lt1"/>
                </a:highlight>
                <a:latin typeface="Open Sans Light"/>
                <a:ea typeface="Open Sans Light"/>
                <a:cs typeface="Open Sans Light"/>
                <a:sym typeface="Open Sans Light"/>
              </a:rPr>
              <a:t>At the end of the session, everyone vote on their favourite ideas.</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Clr>
                <a:schemeClr val="dk1"/>
              </a:buClr>
              <a:buSzPts val="1100"/>
              <a:buFont typeface="Arial"/>
              <a:buNone/>
            </a:pPr>
            <a:r>
              <a:rPr b="1" lang="en" sz="1200">
                <a:solidFill>
                  <a:srgbClr val="449222"/>
                </a:solidFill>
                <a:highlight>
                  <a:schemeClr val="lt1"/>
                </a:highlight>
                <a:latin typeface="Open Sans"/>
                <a:ea typeface="Open Sans"/>
                <a:cs typeface="Open Sans"/>
                <a:sym typeface="Open Sans"/>
              </a:rPr>
              <a:t>STEP 6</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Clr>
                <a:schemeClr val="dk1"/>
              </a:buClr>
              <a:buSzPts val="1100"/>
              <a:buFont typeface="Arial"/>
              <a:buNone/>
            </a:pPr>
            <a:r>
              <a:rPr lang="en" sz="1200">
                <a:solidFill>
                  <a:schemeClr val="dk1"/>
                </a:solidFill>
                <a:highlight>
                  <a:schemeClr val="lt1"/>
                </a:highlight>
                <a:latin typeface="Open Sans Light"/>
                <a:ea typeface="Open Sans Light"/>
                <a:cs typeface="Open Sans Light"/>
                <a:sym typeface="Open Sans Light"/>
              </a:rPr>
              <a:t>After the session, write up the winning ideas using the Idea template</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1100"/>
              </a:spcBef>
              <a:spcAft>
                <a:spcPts val="0"/>
              </a:spcAft>
              <a:buNone/>
            </a:pPr>
            <a:r>
              <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b="1" sz="1300">
              <a:solidFill>
                <a:srgbClr val="449222"/>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p:nvPr/>
        </p:nvSpPr>
        <p:spPr>
          <a:xfrm>
            <a:off x="0" y="0"/>
            <a:ext cx="10744200" cy="7614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101" name="Google Shape;101;p19"/>
          <p:cNvSpPr txBox="1"/>
          <p:nvPr/>
        </p:nvSpPr>
        <p:spPr>
          <a:xfrm>
            <a:off x="194948" y="25075"/>
            <a:ext cx="7519800" cy="11454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2200">
                <a:solidFill>
                  <a:srgbClr val="FFFFFF"/>
                </a:solidFill>
                <a:latin typeface="Open Sans SemiBold"/>
                <a:ea typeface="Open Sans SemiBold"/>
                <a:cs typeface="Open Sans SemiBold"/>
                <a:sym typeface="Open Sans SemiBold"/>
              </a:rPr>
              <a:t>CRAZY EIGHTS</a:t>
            </a:r>
            <a:endParaRPr sz="2200">
              <a:solidFill>
                <a:srgbClr val="FFFFFF"/>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000">
                <a:solidFill>
                  <a:srgbClr val="FFFFFF"/>
                </a:solidFill>
                <a:latin typeface="Open Sans Light"/>
                <a:ea typeface="Open Sans Light"/>
                <a:cs typeface="Open Sans Light"/>
                <a:sym typeface="Open Sans Light"/>
              </a:rPr>
              <a:t>Use the template to sketch out 8 different ideas in 8 minutes</a:t>
            </a:r>
            <a:endParaRPr sz="1000">
              <a:solidFill>
                <a:srgbClr val="FFFFFF"/>
              </a:solidFill>
              <a:latin typeface="Open Sans Light"/>
              <a:ea typeface="Open Sans Light"/>
              <a:cs typeface="Open Sans Light"/>
              <a:sym typeface="Open Sans Light"/>
            </a:endParaRPr>
          </a:p>
          <a:p>
            <a:pPr indent="0" lvl="0" marL="0" rtl="0" algn="l">
              <a:spcBef>
                <a:spcPts val="1600"/>
              </a:spcBef>
              <a:spcAft>
                <a:spcPts val="0"/>
              </a:spcAft>
              <a:buNone/>
            </a:pPr>
            <a:r>
              <a:t/>
            </a:r>
            <a:endParaRPr sz="1100">
              <a:solidFill>
                <a:srgbClr val="FFFFFF"/>
              </a:solidFill>
              <a:latin typeface="Open Sans Light"/>
              <a:ea typeface="Open Sans Light"/>
              <a:cs typeface="Open Sans Light"/>
              <a:sym typeface="Open Sans Light"/>
            </a:endParaRPr>
          </a:p>
        </p:txBody>
      </p:sp>
      <p:sp>
        <p:nvSpPr>
          <p:cNvPr id="102" name="Google Shape;102;p19"/>
          <p:cNvSpPr/>
          <p:nvPr/>
        </p:nvSpPr>
        <p:spPr>
          <a:xfrm>
            <a:off x="0" y="761400"/>
            <a:ext cx="2685900" cy="33894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p:nvPr/>
        </p:nvSpPr>
        <p:spPr>
          <a:xfrm>
            <a:off x="2686099" y="761400"/>
            <a:ext cx="2685900" cy="33894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p:nvPr/>
        </p:nvSpPr>
        <p:spPr>
          <a:xfrm>
            <a:off x="5372197" y="761400"/>
            <a:ext cx="2685900" cy="33894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9"/>
          <p:cNvSpPr/>
          <p:nvPr/>
        </p:nvSpPr>
        <p:spPr>
          <a:xfrm>
            <a:off x="8058200" y="761400"/>
            <a:ext cx="2685900" cy="33894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p:nvPr/>
        </p:nvSpPr>
        <p:spPr>
          <a:xfrm>
            <a:off x="50" y="4154492"/>
            <a:ext cx="2685900" cy="33894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p:nvPr/>
        </p:nvSpPr>
        <p:spPr>
          <a:xfrm>
            <a:off x="2686149" y="4154492"/>
            <a:ext cx="2685900" cy="33894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p:nvPr/>
        </p:nvSpPr>
        <p:spPr>
          <a:xfrm>
            <a:off x="5372247" y="4154492"/>
            <a:ext cx="2685900" cy="33894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a:off x="8058250" y="4154492"/>
            <a:ext cx="2685900" cy="33894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p:nvPr/>
        </p:nvSpPr>
        <p:spPr>
          <a:xfrm>
            <a:off x="0" y="0"/>
            <a:ext cx="10744200" cy="7614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115" name="Google Shape;115;p20"/>
          <p:cNvSpPr txBox="1"/>
          <p:nvPr/>
        </p:nvSpPr>
        <p:spPr>
          <a:xfrm>
            <a:off x="194948" y="25075"/>
            <a:ext cx="7519800" cy="11454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2200">
                <a:solidFill>
                  <a:srgbClr val="FFFFFF"/>
                </a:solidFill>
                <a:latin typeface="Open Sans SemiBold"/>
                <a:ea typeface="Open Sans SemiBold"/>
                <a:cs typeface="Open Sans SemiBold"/>
                <a:sym typeface="Open Sans SemiBold"/>
              </a:rPr>
              <a:t>IDEA TEMPLATE </a:t>
            </a:r>
            <a:endParaRPr sz="2200">
              <a:solidFill>
                <a:srgbClr val="FFFFFF"/>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000">
                <a:solidFill>
                  <a:srgbClr val="FFFFFF"/>
                </a:solidFill>
                <a:latin typeface="Open Sans Light"/>
                <a:ea typeface="Open Sans Light"/>
                <a:cs typeface="Open Sans Light"/>
                <a:sym typeface="Open Sans Light"/>
              </a:rPr>
              <a:t>Use this template to write up the winning ideas from idea generation activities</a:t>
            </a:r>
            <a:endParaRPr sz="1000">
              <a:solidFill>
                <a:srgbClr val="FFFFFF"/>
              </a:solidFill>
              <a:latin typeface="Open Sans Light"/>
              <a:ea typeface="Open Sans Light"/>
              <a:cs typeface="Open Sans Light"/>
              <a:sym typeface="Open Sans Light"/>
            </a:endParaRPr>
          </a:p>
          <a:p>
            <a:pPr indent="0" lvl="0" marL="0" rtl="0" algn="l">
              <a:spcBef>
                <a:spcPts val="1600"/>
              </a:spcBef>
              <a:spcAft>
                <a:spcPts val="0"/>
              </a:spcAft>
              <a:buNone/>
            </a:pPr>
            <a:r>
              <a:t/>
            </a:r>
            <a:endParaRPr sz="1100">
              <a:solidFill>
                <a:srgbClr val="FFFFFF"/>
              </a:solidFill>
              <a:latin typeface="Open Sans Light"/>
              <a:ea typeface="Open Sans Light"/>
              <a:cs typeface="Open Sans Light"/>
              <a:sym typeface="Open Sans Light"/>
            </a:endParaRPr>
          </a:p>
        </p:txBody>
      </p:sp>
      <p:sp>
        <p:nvSpPr>
          <p:cNvPr id="116" name="Google Shape;116;p20"/>
          <p:cNvSpPr txBox="1"/>
          <p:nvPr>
            <p:ph type="title"/>
          </p:nvPr>
        </p:nvSpPr>
        <p:spPr>
          <a:xfrm>
            <a:off x="390318" y="1127126"/>
            <a:ext cx="9960000" cy="5952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2"/>
              </a:buClr>
              <a:buSzPts val="3600"/>
              <a:buFont typeface="Open Sans"/>
              <a:buNone/>
            </a:pPr>
            <a:r>
              <a:rPr lang="en" sz="3000">
                <a:latin typeface="Open Sans"/>
                <a:ea typeface="Open Sans"/>
                <a:cs typeface="Open Sans"/>
                <a:sym typeface="Open Sans"/>
              </a:rPr>
              <a:t>Idea Name:</a:t>
            </a:r>
            <a:endParaRPr sz="3000">
              <a:latin typeface="Open Sans"/>
              <a:ea typeface="Open Sans"/>
              <a:cs typeface="Open Sans"/>
              <a:sym typeface="Open Sans"/>
            </a:endParaRPr>
          </a:p>
        </p:txBody>
      </p:sp>
      <p:sp>
        <p:nvSpPr>
          <p:cNvPr id="117" name="Google Shape;117;p20"/>
          <p:cNvSpPr txBox="1"/>
          <p:nvPr/>
        </p:nvSpPr>
        <p:spPr>
          <a:xfrm>
            <a:off x="390246" y="2059957"/>
            <a:ext cx="4665000" cy="12147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None/>
            </a:pPr>
            <a:r>
              <a:rPr i="1" lang="en" sz="1500">
                <a:latin typeface="Open Sans Light"/>
                <a:ea typeface="Open Sans Light"/>
                <a:cs typeface="Open Sans Light"/>
                <a:sym typeface="Open Sans Light"/>
              </a:rPr>
              <a:t>What’s the essence of the idea?</a:t>
            </a:r>
            <a:endParaRPr sz="1500"/>
          </a:p>
        </p:txBody>
      </p:sp>
      <p:sp>
        <p:nvSpPr>
          <p:cNvPr id="118" name="Google Shape;118;p20"/>
          <p:cNvSpPr txBox="1"/>
          <p:nvPr/>
        </p:nvSpPr>
        <p:spPr>
          <a:xfrm>
            <a:off x="255861" y="1679243"/>
            <a:ext cx="3225600" cy="465600"/>
          </a:xfrm>
          <a:prstGeom prst="rect">
            <a:avLst/>
          </a:prstGeom>
          <a:noFill/>
          <a:ln>
            <a:noFill/>
          </a:ln>
        </p:spPr>
        <p:txBody>
          <a:bodyPr anchorCtr="0" anchor="t" bIns="0" lIns="0" spcFirstLastPara="1" rIns="0" wrap="square" tIns="0">
            <a:noAutofit/>
          </a:bodyPr>
          <a:lstStyle/>
          <a:p>
            <a:pPr indent="0" lvl="0" marL="165100" marR="0" rtl="0" algn="l">
              <a:lnSpc>
                <a:spcPct val="110000"/>
              </a:lnSpc>
              <a:spcBef>
                <a:spcPts val="900"/>
              </a:spcBef>
              <a:spcAft>
                <a:spcPts val="0"/>
              </a:spcAft>
              <a:buClr>
                <a:srgbClr val="000000"/>
              </a:buClr>
              <a:buSzPts val="1500"/>
              <a:buFont typeface="Arial"/>
              <a:buNone/>
            </a:pPr>
            <a:r>
              <a:rPr b="1" lang="en" sz="1500">
                <a:solidFill>
                  <a:srgbClr val="449222"/>
                </a:solidFill>
                <a:latin typeface="Open Sans Light"/>
                <a:ea typeface="Open Sans Light"/>
                <a:cs typeface="Open Sans Light"/>
                <a:sym typeface="Open Sans Light"/>
              </a:rPr>
              <a:t>ELEVATOR PITCH</a:t>
            </a:r>
            <a:endParaRPr sz="1500">
              <a:solidFill>
                <a:srgbClr val="449222"/>
              </a:solidFill>
            </a:endParaRPr>
          </a:p>
        </p:txBody>
      </p:sp>
      <p:sp>
        <p:nvSpPr>
          <p:cNvPr id="119" name="Google Shape;119;p20"/>
          <p:cNvSpPr txBox="1"/>
          <p:nvPr/>
        </p:nvSpPr>
        <p:spPr>
          <a:xfrm>
            <a:off x="390246" y="4963410"/>
            <a:ext cx="4665000" cy="12147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None/>
            </a:pPr>
            <a:r>
              <a:rPr i="1" lang="en" sz="1500">
                <a:latin typeface="Open Sans Light"/>
                <a:ea typeface="Open Sans Light"/>
                <a:cs typeface="Open Sans Light"/>
                <a:sym typeface="Open Sans Light"/>
              </a:rPr>
              <a:t>What will they gain? What pains will it solve? </a:t>
            </a:r>
            <a:endParaRPr sz="1500"/>
          </a:p>
        </p:txBody>
      </p:sp>
      <p:sp>
        <p:nvSpPr>
          <p:cNvPr id="120" name="Google Shape;120;p20"/>
          <p:cNvSpPr txBox="1"/>
          <p:nvPr/>
        </p:nvSpPr>
        <p:spPr>
          <a:xfrm>
            <a:off x="255861" y="4582696"/>
            <a:ext cx="3225600" cy="465600"/>
          </a:xfrm>
          <a:prstGeom prst="rect">
            <a:avLst/>
          </a:prstGeom>
          <a:noFill/>
          <a:ln>
            <a:noFill/>
          </a:ln>
        </p:spPr>
        <p:txBody>
          <a:bodyPr anchorCtr="0" anchor="t" bIns="0" lIns="0" spcFirstLastPara="1" rIns="0" wrap="square" tIns="0">
            <a:noAutofit/>
          </a:bodyPr>
          <a:lstStyle/>
          <a:p>
            <a:pPr indent="0" lvl="0" marL="165100" marR="0" rtl="0" algn="l">
              <a:lnSpc>
                <a:spcPct val="110000"/>
              </a:lnSpc>
              <a:spcBef>
                <a:spcPts val="900"/>
              </a:spcBef>
              <a:spcAft>
                <a:spcPts val="0"/>
              </a:spcAft>
              <a:buClr>
                <a:srgbClr val="000000"/>
              </a:buClr>
              <a:buSzPts val="1500"/>
              <a:buFont typeface="Arial"/>
              <a:buNone/>
            </a:pPr>
            <a:r>
              <a:rPr b="1" i="0" lang="en" sz="1500" u="none" cap="none" strike="noStrike">
                <a:solidFill>
                  <a:srgbClr val="449222"/>
                </a:solidFill>
                <a:latin typeface="Open Sans Light"/>
                <a:ea typeface="Open Sans Light"/>
                <a:cs typeface="Open Sans Light"/>
                <a:sym typeface="Open Sans Light"/>
              </a:rPr>
              <a:t>CUSTOMER BENEFITS</a:t>
            </a:r>
            <a:endParaRPr sz="1500">
              <a:solidFill>
                <a:srgbClr val="449222"/>
              </a:solidFill>
            </a:endParaRPr>
          </a:p>
        </p:txBody>
      </p:sp>
      <p:sp>
        <p:nvSpPr>
          <p:cNvPr id="121" name="Google Shape;121;p20"/>
          <p:cNvSpPr txBox="1"/>
          <p:nvPr/>
        </p:nvSpPr>
        <p:spPr>
          <a:xfrm>
            <a:off x="5550918" y="2059957"/>
            <a:ext cx="4665000" cy="12147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None/>
            </a:pPr>
            <a:r>
              <a:rPr i="1" lang="en" sz="1500">
                <a:latin typeface="Open Sans Light"/>
                <a:ea typeface="Open Sans Light"/>
                <a:cs typeface="Open Sans Light"/>
                <a:sym typeface="Open Sans Light"/>
              </a:rPr>
              <a:t>Describe the idea in more detail </a:t>
            </a:r>
            <a:endParaRPr sz="1500"/>
          </a:p>
        </p:txBody>
      </p:sp>
      <p:sp>
        <p:nvSpPr>
          <p:cNvPr id="122" name="Google Shape;122;p20"/>
          <p:cNvSpPr txBox="1"/>
          <p:nvPr/>
        </p:nvSpPr>
        <p:spPr>
          <a:xfrm>
            <a:off x="5550917" y="1679243"/>
            <a:ext cx="3225600" cy="4656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Clr>
                <a:srgbClr val="000000"/>
              </a:buClr>
              <a:buSzPts val="1500"/>
              <a:buFont typeface="Arial"/>
              <a:buNone/>
            </a:pPr>
            <a:r>
              <a:rPr b="1" lang="en" sz="1500">
                <a:solidFill>
                  <a:srgbClr val="449222"/>
                </a:solidFill>
                <a:latin typeface="Open Sans Light"/>
                <a:ea typeface="Open Sans Light"/>
                <a:cs typeface="Open Sans Light"/>
                <a:sym typeface="Open Sans Light"/>
              </a:rPr>
              <a:t>WHAT FEATURES DOES IT HAVE?</a:t>
            </a:r>
            <a:endParaRPr sz="1500">
              <a:solidFill>
                <a:srgbClr val="449222"/>
              </a:solidFill>
            </a:endParaRPr>
          </a:p>
        </p:txBody>
      </p:sp>
      <p:sp>
        <p:nvSpPr>
          <p:cNvPr id="123" name="Google Shape;123;p20"/>
          <p:cNvSpPr txBox="1"/>
          <p:nvPr/>
        </p:nvSpPr>
        <p:spPr>
          <a:xfrm>
            <a:off x="5550918" y="4963410"/>
            <a:ext cx="4665000" cy="12147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None/>
            </a:pPr>
            <a:r>
              <a:rPr i="1" lang="en" sz="1500">
                <a:latin typeface="Open Sans Light"/>
                <a:ea typeface="Open Sans Light"/>
                <a:cs typeface="Open Sans Light"/>
                <a:sym typeface="Open Sans Light"/>
              </a:rPr>
              <a:t>How will the idea make money?</a:t>
            </a:r>
            <a:endParaRPr sz="1500"/>
          </a:p>
        </p:txBody>
      </p:sp>
      <p:sp>
        <p:nvSpPr>
          <p:cNvPr id="124" name="Google Shape;124;p20"/>
          <p:cNvSpPr txBox="1"/>
          <p:nvPr/>
        </p:nvSpPr>
        <p:spPr>
          <a:xfrm>
            <a:off x="5550917" y="4525578"/>
            <a:ext cx="3225600" cy="4656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900"/>
              </a:spcBef>
              <a:spcAft>
                <a:spcPts val="0"/>
              </a:spcAft>
              <a:buClr>
                <a:srgbClr val="000000"/>
              </a:buClr>
              <a:buSzPts val="1500"/>
              <a:buFont typeface="Arial"/>
              <a:buNone/>
            </a:pPr>
            <a:r>
              <a:rPr b="1" lang="en" sz="1500">
                <a:solidFill>
                  <a:srgbClr val="449222"/>
                </a:solidFill>
                <a:latin typeface="Open Sans Light"/>
                <a:ea typeface="Open Sans Light"/>
                <a:cs typeface="Open Sans Light"/>
                <a:sym typeface="Open Sans Light"/>
              </a:rPr>
              <a:t>FUNDING MODEL</a:t>
            </a:r>
            <a:endParaRPr sz="1500">
              <a:solidFill>
                <a:srgbClr val="449222"/>
              </a:solidFill>
            </a:endParaRPr>
          </a:p>
        </p:txBody>
      </p:sp>
      <p:sp>
        <p:nvSpPr>
          <p:cNvPr id="125" name="Google Shape;125;p20"/>
          <p:cNvSpPr txBox="1"/>
          <p:nvPr/>
        </p:nvSpPr>
        <p:spPr>
          <a:xfrm>
            <a:off x="442930" y="2694818"/>
            <a:ext cx="4612500" cy="1830900"/>
          </a:xfrm>
          <a:prstGeom prst="rect">
            <a:avLst/>
          </a:prstGeom>
          <a:noFill/>
          <a:ln cap="flat" cmpd="sng" w="9525">
            <a:solidFill>
              <a:srgbClr val="449222"/>
            </a:solidFill>
            <a:prstDash val="solid"/>
            <a:round/>
            <a:headEnd len="sm" w="sm" type="none"/>
            <a:tailEnd len="sm" w="sm" type="none"/>
          </a:ln>
        </p:spPr>
        <p:txBody>
          <a:bodyPr anchorCtr="0" anchor="t" bIns="100675" lIns="100675" spcFirstLastPara="1" rIns="100675" wrap="square" tIns="10067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126" name="Google Shape;126;p20"/>
          <p:cNvSpPr txBox="1"/>
          <p:nvPr/>
        </p:nvSpPr>
        <p:spPr>
          <a:xfrm>
            <a:off x="5550926" y="2694818"/>
            <a:ext cx="4612500" cy="1815900"/>
          </a:xfrm>
          <a:prstGeom prst="rect">
            <a:avLst/>
          </a:prstGeom>
          <a:noFill/>
          <a:ln cap="flat" cmpd="sng" w="9525">
            <a:solidFill>
              <a:srgbClr val="449222"/>
            </a:solidFill>
            <a:prstDash val="solid"/>
            <a:round/>
            <a:headEnd len="sm" w="sm" type="none"/>
            <a:tailEnd len="sm" w="sm" type="none"/>
          </a:ln>
        </p:spPr>
        <p:txBody>
          <a:bodyPr anchorCtr="0" anchor="t" bIns="100675" lIns="100675" spcFirstLastPara="1" rIns="100675" wrap="square" tIns="10067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127" name="Google Shape;127;p20"/>
          <p:cNvSpPr txBox="1"/>
          <p:nvPr/>
        </p:nvSpPr>
        <p:spPr>
          <a:xfrm>
            <a:off x="416601" y="5457028"/>
            <a:ext cx="4612500" cy="1830900"/>
          </a:xfrm>
          <a:prstGeom prst="rect">
            <a:avLst/>
          </a:prstGeom>
          <a:noFill/>
          <a:ln cap="flat" cmpd="sng" w="9525">
            <a:solidFill>
              <a:srgbClr val="449222"/>
            </a:solidFill>
            <a:prstDash val="solid"/>
            <a:round/>
            <a:headEnd len="sm" w="sm" type="none"/>
            <a:tailEnd len="sm" w="sm" type="none"/>
          </a:ln>
        </p:spPr>
        <p:txBody>
          <a:bodyPr anchorCtr="0" anchor="t" bIns="100675" lIns="100675" spcFirstLastPara="1" rIns="100675" wrap="square" tIns="10067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128" name="Google Shape;128;p20"/>
          <p:cNvSpPr txBox="1"/>
          <p:nvPr/>
        </p:nvSpPr>
        <p:spPr>
          <a:xfrm>
            <a:off x="5550926" y="5457028"/>
            <a:ext cx="4612500" cy="1830900"/>
          </a:xfrm>
          <a:prstGeom prst="rect">
            <a:avLst/>
          </a:prstGeom>
          <a:noFill/>
          <a:ln cap="flat" cmpd="sng" w="9525">
            <a:solidFill>
              <a:srgbClr val="449222"/>
            </a:solidFill>
            <a:prstDash val="solid"/>
            <a:round/>
            <a:headEnd len="sm" w="sm" type="none"/>
            <a:tailEnd len="sm" w="sm" type="none"/>
          </a:ln>
        </p:spPr>
        <p:txBody>
          <a:bodyPr anchorCtr="0" anchor="t" bIns="100675" lIns="100675" spcFirstLastPara="1" rIns="100675" wrap="square" tIns="10067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