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Lst>
  <p:sldSz cy="7543800" cx="10744200"/>
  <p:notesSz cx="6858000" cy="9144000"/>
  <p:embeddedFontLst>
    <p:embeddedFont>
      <p:font typeface="Open Sans SemiBold"/>
      <p:regular r:id="rId11"/>
      <p:bold r:id="rId12"/>
      <p:italic r:id="rId13"/>
      <p:boldItalic r:id="rId14"/>
    </p:embeddedFont>
    <p:embeddedFont>
      <p:font typeface="Open Sans Medium"/>
      <p:regular r:id="rId15"/>
      <p:bold r:id="rId16"/>
      <p:italic r:id="rId17"/>
      <p:boldItalic r:id="rId18"/>
    </p:embeddedFont>
    <p:embeddedFont>
      <p:font typeface="Open Sans Light"/>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76">
          <p15:clr>
            <a:srgbClr val="A4A3A4"/>
          </p15:clr>
        </p15:guide>
        <p15:guide id="2" pos="3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D2D1E0-92CD-44E3-8C97-98F05CF83BD6}">
  <a:tblStyle styleId="{EBD2D1E0-92CD-44E3-8C97-98F05CF83BD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76" orient="horz"/>
        <p:guide pos="33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bold.fntdata"/><Relationship Id="rId22" Type="http://schemas.openxmlformats.org/officeDocument/2006/relationships/font" Target="fonts/OpenSansLight-boldItalic.fntdata"/><Relationship Id="rId21" Type="http://schemas.openxmlformats.org/officeDocument/2006/relationships/font" Target="fonts/OpenSansLight-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font" Target="fonts/OpenSansSemiBold-regular.fntdata"/><Relationship Id="rId10" Type="http://schemas.openxmlformats.org/officeDocument/2006/relationships/slide" Target="slides/slide4.xml"/><Relationship Id="rId13" Type="http://schemas.openxmlformats.org/officeDocument/2006/relationships/font" Target="fonts/OpenSansSemiBold-italic.fntdata"/><Relationship Id="rId12" Type="http://schemas.openxmlformats.org/officeDocument/2006/relationships/font" Target="fonts/OpenSansSemiBold-bold.fntdata"/><Relationship Id="rId15" Type="http://schemas.openxmlformats.org/officeDocument/2006/relationships/font" Target="fonts/OpenSansMedium-regular.fntdata"/><Relationship Id="rId14" Type="http://schemas.openxmlformats.org/officeDocument/2006/relationships/font" Target="fonts/OpenSansSemiBold-boldItalic.fntdata"/><Relationship Id="rId17" Type="http://schemas.openxmlformats.org/officeDocument/2006/relationships/font" Target="fonts/OpenSansMedium-italic.fntdata"/><Relationship Id="rId16" Type="http://schemas.openxmlformats.org/officeDocument/2006/relationships/font" Target="fonts/OpenSansMedium-bold.fntdata"/><Relationship Id="rId19" Type="http://schemas.openxmlformats.org/officeDocument/2006/relationships/font" Target="fonts/OpenSansLight-regular.fntdata"/><Relationship Id="rId18" Type="http://schemas.openxmlformats.org/officeDocument/2006/relationships/font" Target="fonts/OpenSans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84078c955_0_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84078c9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8785f0680_0_902: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08785f0680_0_9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fb7fd96e12_0_338: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fb7fd96e12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8785f0680_0_911:notes"/>
          <p:cNvSpPr/>
          <p:nvPr>
            <p:ph idx="2" type="sldImg"/>
          </p:nvPr>
        </p:nvSpPr>
        <p:spPr>
          <a:xfrm>
            <a:off x="1231323" y="1143000"/>
            <a:ext cx="4395300" cy="30861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8785f0680_0_9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1</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Review the updated persona(s), customer journey(s), and interview notes.</a:t>
            </a:r>
            <a:endParaRPr>
              <a:highlight>
                <a:srgbClr val="FFFFFF"/>
              </a:highlight>
              <a:latin typeface="Arial"/>
              <a:ea typeface="Arial"/>
              <a:cs typeface="Arial"/>
              <a:sym typeface="Arial"/>
            </a:endParaRPr>
          </a:p>
          <a:p>
            <a:pPr indent="0" lvl="0" marL="190500" marR="190500" rtl="0" algn="l">
              <a:lnSpc>
                <a:spcPct val="115000"/>
              </a:lnSpc>
              <a:spcBef>
                <a:spcPts val="1100"/>
              </a:spcBef>
              <a:spcAft>
                <a:spcPts val="0"/>
              </a:spcAft>
              <a:buClr>
                <a:schemeClr val="dk1"/>
              </a:buClr>
              <a:buSzPts val="1100"/>
              <a:buFont typeface="Arial"/>
              <a:buNone/>
            </a:pPr>
            <a:r>
              <a:rPr lang="en">
                <a:highlight>
                  <a:srgbClr val="FFFFFF"/>
                </a:highlight>
                <a:latin typeface="Arial"/>
                <a:ea typeface="Arial"/>
                <a:cs typeface="Arial"/>
                <a:sym typeface="Arial"/>
              </a:rPr>
              <a:t>(30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2</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Individually write down multiple actions, subjects, and outcomes. (10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3</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Jointly, make at least 5 combinations of possible HMW statements. (10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4</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Have a team discussion to decide on your innovation thesis, taking into consideration what this would mean in terms of potential solutions. (40 min)</a:t>
            </a:r>
            <a:endParaRPr>
              <a:highlight>
                <a:srgbClr val="FFFFFF"/>
              </a:highlight>
              <a:latin typeface="Arial"/>
              <a:ea typeface="Arial"/>
              <a:cs typeface="Arial"/>
              <a:sym typeface="Arial"/>
            </a:endParaRPr>
          </a:p>
          <a:p>
            <a:pPr indent="0" lvl="0" marL="190500" marR="190500" rtl="0" algn="l">
              <a:lnSpc>
                <a:spcPct val="115000"/>
              </a:lnSpc>
              <a:spcBef>
                <a:spcPts val="1100"/>
              </a:spcBef>
              <a:spcAft>
                <a:spcPts val="1100"/>
              </a:spcAft>
              <a:buNone/>
            </a:pPr>
            <a:r>
              <a:rPr lang="en">
                <a:highlight>
                  <a:srgbClr val="FFFFFF"/>
                </a:highlight>
                <a:latin typeface="Arial"/>
                <a:ea typeface="Arial"/>
                <a:cs typeface="Arial"/>
                <a:sym typeface="Arial"/>
              </a:rPr>
              <a:t>Tip: Ask for feedback from an outsider</a:t>
            </a:r>
            <a:endParaRPr/>
          </a:p>
        </p:txBody>
      </p:sp>
      <p:sp>
        <p:nvSpPr>
          <p:cNvPr id="98" name="Google Shape;98;g108785f0680_0_9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6257" y="1092043"/>
            <a:ext cx="10011600" cy="30105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6247" y="4156717"/>
            <a:ext cx="10011600" cy="11625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6247" y="1622317"/>
            <a:ext cx="10011600" cy="28797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15300"/>
              <a:buNone/>
              <a:defRPr sz="15300"/>
            </a:lvl1pPr>
            <a:lvl2pPr lvl="1" algn="ctr">
              <a:spcBef>
                <a:spcPts val="0"/>
              </a:spcBef>
              <a:spcAft>
                <a:spcPts val="0"/>
              </a:spcAft>
              <a:buSzPts val="15300"/>
              <a:buNone/>
              <a:defRPr sz="15300"/>
            </a:lvl2pPr>
            <a:lvl3pPr lvl="2" algn="ctr">
              <a:spcBef>
                <a:spcPts val="0"/>
              </a:spcBef>
              <a:spcAft>
                <a:spcPts val="0"/>
              </a:spcAft>
              <a:buSzPts val="15300"/>
              <a:buNone/>
              <a:defRPr sz="15300"/>
            </a:lvl3pPr>
            <a:lvl4pPr lvl="3" algn="ctr">
              <a:spcBef>
                <a:spcPts val="0"/>
              </a:spcBef>
              <a:spcAft>
                <a:spcPts val="0"/>
              </a:spcAft>
              <a:buSzPts val="15300"/>
              <a:buNone/>
              <a:defRPr sz="15300"/>
            </a:lvl4pPr>
            <a:lvl5pPr lvl="4" algn="ctr">
              <a:spcBef>
                <a:spcPts val="0"/>
              </a:spcBef>
              <a:spcAft>
                <a:spcPts val="0"/>
              </a:spcAft>
              <a:buSzPts val="15300"/>
              <a:buNone/>
              <a:defRPr sz="15300"/>
            </a:lvl5pPr>
            <a:lvl6pPr lvl="5" algn="ctr">
              <a:spcBef>
                <a:spcPts val="0"/>
              </a:spcBef>
              <a:spcAft>
                <a:spcPts val="0"/>
              </a:spcAft>
              <a:buSzPts val="15300"/>
              <a:buNone/>
              <a:defRPr sz="15300"/>
            </a:lvl6pPr>
            <a:lvl7pPr lvl="6" algn="ctr">
              <a:spcBef>
                <a:spcPts val="0"/>
              </a:spcBef>
              <a:spcAft>
                <a:spcPts val="0"/>
              </a:spcAft>
              <a:buSzPts val="15300"/>
              <a:buNone/>
              <a:defRPr sz="15300"/>
            </a:lvl7pPr>
            <a:lvl8pPr lvl="7" algn="ctr">
              <a:spcBef>
                <a:spcPts val="0"/>
              </a:spcBef>
              <a:spcAft>
                <a:spcPts val="0"/>
              </a:spcAft>
              <a:buSzPts val="15300"/>
              <a:buNone/>
              <a:defRPr sz="15300"/>
            </a:lvl8pPr>
            <a:lvl9pPr lvl="8" algn="ctr">
              <a:spcBef>
                <a:spcPts val="0"/>
              </a:spcBef>
              <a:spcAft>
                <a:spcPts val="0"/>
              </a:spcAft>
              <a:buSzPts val="15300"/>
              <a:buNone/>
              <a:defRPr sz="15300"/>
            </a:lvl9pPr>
          </a:lstStyle>
          <a:p>
            <a:r>
              <a:t>xx%</a:t>
            </a:r>
          </a:p>
        </p:txBody>
      </p:sp>
      <p:sp>
        <p:nvSpPr>
          <p:cNvPr id="46" name="Google Shape;46;p11"/>
          <p:cNvSpPr txBox="1"/>
          <p:nvPr>
            <p:ph idx="1" type="body"/>
          </p:nvPr>
        </p:nvSpPr>
        <p:spPr>
          <a:xfrm>
            <a:off x="366247" y="4623263"/>
            <a:ext cx="10011600" cy="1907700"/>
          </a:xfrm>
          <a:prstGeom prst="rect">
            <a:avLst/>
          </a:prstGeom>
        </p:spPr>
        <p:txBody>
          <a:bodyPr anchorCtr="0" anchor="t" bIns="116325" lIns="116325" spcFirstLastPara="1" rIns="116325" wrap="square" tIns="116325">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 subtitle">
  <p:cSld name="2 boxes v2_1">
    <p:spTree>
      <p:nvGrpSpPr>
        <p:cNvPr id="50" name="Shape 50"/>
        <p:cNvGrpSpPr/>
        <p:nvPr/>
      </p:nvGrpSpPr>
      <p:grpSpPr>
        <a:xfrm>
          <a:off x="0" y="0"/>
          <a:ext cx="0" cy="0"/>
          <a:chOff x="0" y="0"/>
          <a:chExt cx="0" cy="0"/>
        </a:xfrm>
      </p:grpSpPr>
      <p:sp>
        <p:nvSpPr>
          <p:cNvPr id="51" name="Google Shape;51;p13"/>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52" name="Google Shape;52;p13"/>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body"/>
          </p:nvPr>
        </p:nvSpPr>
        <p:spPr>
          <a:xfrm>
            <a:off x="390326" y="2375890"/>
            <a:ext cx="4665000" cy="40884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4" name="Google Shape;54;p13"/>
          <p:cNvSpPr txBox="1"/>
          <p:nvPr>
            <p:ph idx="2" type="body"/>
          </p:nvPr>
        </p:nvSpPr>
        <p:spPr>
          <a:xfrm>
            <a:off x="5688916" y="2375890"/>
            <a:ext cx="4551300" cy="40656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5" name="Google Shape;55;p13"/>
          <p:cNvSpPr txBox="1"/>
          <p:nvPr>
            <p:ph idx="3" type="subTitle"/>
          </p:nvPr>
        </p:nvSpPr>
        <p:spPr>
          <a:xfrm>
            <a:off x="390380" y="1356850"/>
            <a:ext cx="9960000" cy="8211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p:cSld name="2 boxes v2_2">
    <p:spTree>
      <p:nvGrpSpPr>
        <p:cNvPr id="56" name="Shape 56"/>
        <p:cNvGrpSpPr/>
        <p:nvPr/>
      </p:nvGrpSpPr>
      <p:grpSpPr>
        <a:xfrm>
          <a:off x="0" y="0"/>
          <a:ext cx="0" cy="0"/>
          <a:chOff x="0" y="0"/>
          <a:chExt cx="0" cy="0"/>
        </a:xfrm>
      </p:grpSpPr>
      <p:sp>
        <p:nvSpPr>
          <p:cNvPr id="57" name="Google Shape;57;p14"/>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lgn="l">
              <a:lnSpc>
                <a:spcPct val="100000"/>
              </a:lnSpc>
              <a:spcBef>
                <a:spcPts val="0"/>
              </a:spcBef>
              <a:spcAft>
                <a:spcPts val="0"/>
              </a:spcAft>
              <a:buSzPts val="1500"/>
              <a:buNone/>
              <a:defRPr sz="2000"/>
            </a:lvl2pPr>
            <a:lvl3pPr lvl="2" rtl="0" algn="l">
              <a:lnSpc>
                <a:spcPct val="100000"/>
              </a:lnSpc>
              <a:spcBef>
                <a:spcPts val="0"/>
              </a:spcBef>
              <a:spcAft>
                <a:spcPts val="0"/>
              </a:spcAft>
              <a:buSzPts val="1500"/>
              <a:buNone/>
              <a:defRPr sz="2000"/>
            </a:lvl3pPr>
            <a:lvl4pPr lvl="3" rtl="0" algn="l">
              <a:lnSpc>
                <a:spcPct val="100000"/>
              </a:lnSpc>
              <a:spcBef>
                <a:spcPts val="0"/>
              </a:spcBef>
              <a:spcAft>
                <a:spcPts val="0"/>
              </a:spcAft>
              <a:buSzPts val="1500"/>
              <a:buNone/>
              <a:defRPr sz="2000"/>
            </a:lvl4pPr>
            <a:lvl5pPr lvl="4" rtl="0" algn="l">
              <a:lnSpc>
                <a:spcPct val="100000"/>
              </a:lnSpc>
              <a:spcBef>
                <a:spcPts val="0"/>
              </a:spcBef>
              <a:spcAft>
                <a:spcPts val="0"/>
              </a:spcAft>
              <a:buSzPts val="1500"/>
              <a:buNone/>
              <a:defRPr sz="2000"/>
            </a:lvl5pPr>
            <a:lvl6pPr lvl="5" rtl="0" algn="l">
              <a:lnSpc>
                <a:spcPct val="100000"/>
              </a:lnSpc>
              <a:spcBef>
                <a:spcPts val="0"/>
              </a:spcBef>
              <a:spcAft>
                <a:spcPts val="0"/>
              </a:spcAft>
              <a:buSzPts val="1500"/>
              <a:buNone/>
              <a:defRPr sz="2000"/>
            </a:lvl6pPr>
            <a:lvl7pPr lvl="6" rtl="0" algn="l">
              <a:lnSpc>
                <a:spcPct val="100000"/>
              </a:lnSpc>
              <a:spcBef>
                <a:spcPts val="0"/>
              </a:spcBef>
              <a:spcAft>
                <a:spcPts val="0"/>
              </a:spcAft>
              <a:buSzPts val="1500"/>
              <a:buNone/>
              <a:defRPr sz="2000"/>
            </a:lvl7pPr>
            <a:lvl8pPr lvl="7" rtl="0" algn="l">
              <a:lnSpc>
                <a:spcPct val="100000"/>
              </a:lnSpc>
              <a:spcBef>
                <a:spcPts val="0"/>
              </a:spcBef>
              <a:spcAft>
                <a:spcPts val="0"/>
              </a:spcAft>
              <a:buSzPts val="1500"/>
              <a:buNone/>
              <a:defRPr sz="2000"/>
            </a:lvl8pPr>
            <a:lvl9pPr lvl="8" rtl="0" algn="l">
              <a:lnSpc>
                <a:spcPct val="100000"/>
              </a:lnSpc>
              <a:spcBef>
                <a:spcPts val="0"/>
              </a:spcBef>
              <a:spcAft>
                <a:spcPts val="0"/>
              </a:spcAft>
              <a:buSzPts val="1500"/>
              <a:buNone/>
              <a:defRPr sz="2000"/>
            </a:lvl9pPr>
          </a:lstStyle>
          <a:p/>
        </p:txBody>
      </p:sp>
      <p:sp>
        <p:nvSpPr>
          <p:cNvPr id="58" name="Google Shape;58;p14"/>
          <p:cNvSpPr txBox="1"/>
          <p:nvPr>
            <p:ph idx="12" type="sldNum"/>
          </p:nvPr>
        </p:nvSpPr>
        <p:spPr>
          <a:xfrm>
            <a:off x="10239767" y="7257375"/>
            <a:ext cx="504300" cy="286500"/>
          </a:xfrm>
          <a:prstGeom prst="rect">
            <a:avLst/>
          </a:prstGeom>
          <a:noFill/>
          <a:ln>
            <a:noFill/>
          </a:ln>
        </p:spPr>
        <p:txBody>
          <a:bodyPr anchorCtr="0" anchor="ctr" bIns="0" lIns="0" spcFirstLastPara="1" rIns="81775" wrap="square" tIns="0">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txBox="1"/>
          <p:nvPr>
            <p:ph idx="1" type="body"/>
          </p:nvPr>
        </p:nvSpPr>
        <p:spPr>
          <a:xfrm>
            <a:off x="390326" y="1672907"/>
            <a:ext cx="4665000" cy="47916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
        <p:nvSpPr>
          <p:cNvPr id="60" name="Google Shape;60;p14"/>
          <p:cNvSpPr txBox="1"/>
          <p:nvPr>
            <p:ph idx="2" type="body"/>
          </p:nvPr>
        </p:nvSpPr>
        <p:spPr>
          <a:xfrm>
            <a:off x="5688916" y="1672907"/>
            <a:ext cx="4551000" cy="47649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 subtitle">
  <p:cSld name="Title only v2_1">
    <p:spTree>
      <p:nvGrpSpPr>
        <p:cNvPr id="61" name="Shape 61"/>
        <p:cNvGrpSpPr/>
        <p:nvPr/>
      </p:nvGrpSpPr>
      <p:grpSpPr>
        <a:xfrm>
          <a:off x="0" y="0"/>
          <a:ext cx="0" cy="0"/>
          <a:chOff x="0" y="0"/>
          <a:chExt cx="0" cy="0"/>
        </a:xfrm>
      </p:grpSpPr>
      <p:sp>
        <p:nvSpPr>
          <p:cNvPr id="62" name="Google Shape;62;p15"/>
          <p:cNvSpPr txBox="1"/>
          <p:nvPr>
            <p:ph idx="12" type="sldNum"/>
          </p:nvPr>
        </p:nvSpPr>
        <p:spPr>
          <a:xfrm>
            <a:off x="10239767" y="7257375"/>
            <a:ext cx="504300" cy="286500"/>
          </a:xfrm>
          <a:prstGeom prst="rect">
            <a:avLst/>
          </a:prstGeom>
          <a:noFill/>
          <a:ln>
            <a:noFill/>
          </a:ln>
        </p:spPr>
        <p:txBody>
          <a:bodyPr anchorCtr="0" anchor="ctr" bIns="0" lIns="0" spcFirstLastPara="1" rIns="81125"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5"/>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64" name="Google Shape;64;p15"/>
          <p:cNvSpPr txBox="1"/>
          <p:nvPr>
            <p:ph idx="1" type="body"/>
          </p:nvPr>
        </p:nvSpPr>
        <p:spPr>
          <a:xfrm>
            <a:off x="379019" y="2376000"/>
            <a:ext cx="9960000" cy="4366200"/>
          </a:xfrm>
          <a:prstGeom prst="rect">
            <a:avLst/>
          </a:prstGeom>
        </p:spPr>
        <p:txBody>
          <a:bodyPr anchorCtr="0" anchor="t" bIns="116325" lIns="116325" spcFirstLastPara="1" rIns="116325" wrap="square" tIns="116325">
            <a:normAutofit/>
          </a:bodyPr>
          <a:lstStyle>
            <a:lvl1pPr indent="-330200" lvl="0" marL="457200" rtl="0">
              <a:spcBef>
                <a:spcPts val="0"/>
              </a:spcBef>
              <a:spcAft>
                <a:spcPts val="0"/>
              </a:spcAft>
              <a:buSzPts val="1600"/>
              <a:buChar char="●"/>
              <a:defRPr sz="16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5"/>
          <p:cNvSpPr txBox="1"/>
          <p:nvPr>
            <p:ph idx="2" type="subTitle"/>
          </p:nvPr>
        </p:nvSpPr>
        <p:spPr>
          <a:xfrm>
            <a:off x="390868" y="1345383"/>
            <a:ext cx="9960000" cy="8328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6247" y="3154580"/>
            <a:ext cx="10011600" cy="1234500"/>
          </a:xfrm>
          <a:prstGeom prst="rect">
            <a:avLst/>
          </a:prstGeom>
        </p:spPr>
        <p:txBody>
          <a:bodyPr anchorCtr="0" anchor="ctr" bIns="116325" lIns="116325" spcFirstLastPara="1" rIns="116325" wrap="square" tIns="116325">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6247" y="1690297"/>
            <a:ext cx="10011600" cy="5010600"/>
          </a:xfrm>
          <a:prstGeom prst="rect">
            <a:avLst/>
          </a:prstGeom>
        </p:spPr>
        <p:txBody>
          <a:bodyPr anchorCtr="0" anchor="t"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6247"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78070"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6247" y="814880"/>
            <a:ext cx="3299400" cy="1108500"/>
          </a:xfrm>
          <a:prstGeom prst="rect">
            <a:avLst/>
          </a:prstGeom>
        </p:spPr>
        <p:txBody>
          <a:bodyPr anchorCtr="0" anchor="b" bIns="116325" lIns="116325" spcFirstLastPara="1" rIns="116325" wrap="square" tIns="116325">
            <a:norm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30" name="Google Shape;30;p7"/>
          <p:cNvSpPr txBox="1"/>
          <p:nvPr>
            <p:ph idx="1" type="body"/>
          </p:nvPr>
        </p:nvSpPr>
        <p:spPr>
          <a:xfrm>
            <a:off x="366247" y="2038080"/>
            <a:ext cx="3299400" cy="4663200"/>
          </a:xfrm>
          <a:prstGeom prst="rect">
            <a:avLst/>
          </a:prstGeom>
        </p:spPr>
        <p:txBody>
          <a:bodyPr anchorCtr="0" anchor="t" bIns="116325" lIns="116325" spcFirstLastPara="1" rIns="116325" wrap="square" tIns="116325">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6044" y="660220"/>
            <a:ext cx="7482300" cy="5999700"/>
          </a:xfrm>
          <a:prstGeom prst="rect">
            <a:avLst/>
          </a:prstGeom>
        </p:spPr>
        <p:txBody>
          <a:bodyPr anchorCtr="0" anchor="ctr" bIns="116325" lIns="116325" spcFirstLastPara="1" rIns="116325" wrap="square" tIns="116325">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72100" y="-183"/>
            <a:ext cx="5372100" cy="7543800"/>
          </a:xfrm>
          <a:prstGeom prst="rect">
            <a:avLst/>
          </a:prstGeom>
          <a:solidFill>
            <a:schemeClr val="lt2"/>
          </a:solidFill>
          <a:ln>
            <a:noFill/>
          </a:ln>
        </p:spPr>
        <p:txBody>
          <a:bodyPr anchorCtr="0" anchor="ctr" bIns="116325" lIns="116325" spcFirstLastPara="1" rIns="116325" wrap="square" tIns="1163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1963" y="1808657"/>
            <a:ext cx="4753200" cy="21741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1963" y="4111177"/>
            <a:ext cx="4753200" cy="18114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803913" y="1061977"/>
            <a:ext cx="4508400" cy="5419500"/>
          </a:xfrm>
          <a:prstGeom prst="rect">
            <a:avLst/>
          </a:prstGeom>
        </p:spPr>
        <p:txBody>
          <a:bodyPr anchorCtr="0" anchor="ctr"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6247" y="6204843"/>
            <a:ext cx="7048500" cy="887400"/>
          </a:xfrm>
          <a:prstGeom prst="rect">
            <a:avLst/>
          </a:prstGeom>
        </p:spPr>
        <p:txBody>
          <a:bodyPr anchorCtr="0" anchor="ctr" bIns="116325" lIns="116325" spcFirstLastPara="1" rIns="116325" wrap="square" tIns="116325">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6247" y="652703"/>
            <a:ext cx="10011600" cy="840000"/>
          </a:xfrm>
          <a:prstGeom prst="rect">
            <a:avLst/>
          </a:prstGeom>
          <a:noFill/>
          <a:ln>
            <a:noFill/>
          </a:ln>
        </p:spPr>
        <p:txBody>
          <a:bodyPr anchorCtr="0" anchor="t" bIns="116325" lIns="116325" spcFirstLastPara="1" rIns="116325" wrap="square" tIns="116325">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6247" y="1690297"/>
            <a:ext cx="10011600" cy="5010600"/>
          </a:xfrm>
          <a:prstGeom prst="rect">
            <a:avLst/>
          </a:prstGeom>
          <a:noFill/>
          <a:ln>
            <a:noFill/>
          </a:ln>
        </p:spPr>
        <p:txBody>
          <a:bodyPr anchorCtr="0" anchor="t" bIns="116325" lIns="116325" spcFirstLastPara="1" rIns="116325" wrap="square" tIns="116325">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55138" y="6839385"/>
            <a:ext cx="644700" cy="577200"/>
          </a:xfrm>
          <a:prstGeom prst="rect">
            <a:avLst/>
          </a:prstGeom>
          <a:noFill/>
          <a:ln>
            <a:noFill/>
          </a:ln>
        </p:spPr>
        <p:txBody>
          <a:bodyPr anchorCtr="0" anchor="ctr" bIns="116325" lIns="116325" spcFirstLastPara="1" rIns="116325" wrap="square" tIns="116325">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262047" y="193203"/>
            <a:ext cx="100116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1200">
                <a:latin typeface="Open Sans Light"/>
                <a:ea typeface="Open Sans Light"/>
                <a:cs typeface="Open Sans Light"/>
                <a:sym typeface="Open Sans Light"/>
              </a:rPr>
              <a:t>I want to collect input from experts</a:t>
            </a:r>
            <a:endParaRPr sz="1200">
              <a:latin typeface="Open Sans Light"/>
              <a:ea typeface="Open Sans Light"/>
              <a:cs typeface="Open Sans Light"/>
              <a:sym typeface="Open Sans Light"/>
            </a:endParaRPr>
          </a:p>
          <a:p>
            <a:pPr indent="0" lvl="0" marL="0" rtl="0" algn="l">
              <a:spcBef>
                <a:spcPts val="0"/>
              </a:spcBef>
              <a:spcAft>
                <a:spcPts val="0"/>
              </a:spcAft>
              <a:buSzPts val="990"/>
              <a:buNone/>
            </a:pPr>
            <a:r>
              <a:rPr lang="en" sz="1200">
                <a:latin typeface="Open Sans Light"/>
                <a:ea typeface="Open Sans Light"/>
                <a:cs typeface="Open Sans Light"/>
                <a:sym typeface="Open Sans Light"/>
              </a:rPr>
              <a:t>to understand what’s going on in the market and what best practice looks like</a:t>
            </a:r>
            <a:endParaRPr sz="1200">
              <a:latin typeface="Open Sans Light"/>
              <a:ea typeface="Open Sans Light"/>
              <a:cs typeface="Open Sans Light"/>
              <a:sym typeface="Open Sans Light"/>
            </a:endParaRPr>
          </a:p>
        </p:txBody>
      </p:sp>
      <p:sp>
        <p:nvSpPr>
          <p:cNvPr id="71" name="Google Shape;71;p16"/>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EXPERT INTERVIEWS</a:t>
            </a:r>
            <a:endParaRPr sz="2300">
              <a:solidFill>
                <a:srgbClr val="319704"/>
              </a:solidFill>
              <a:latin typeface="Open Sans Medium"/>
              <a:ea typeface="Open Sans Medium"/>
              <a:cs typeface="Open Sans Medium"/>
              <a:sym typeface="Open Sans Medium"/>
            </a:endParaRPr>
          </a:p>
        </p:txBody>
      </p:sp>
      <p:sp>
        <p:nvSpPr>
          <p:cNvPr id="73" name="Google Shape;73;p16"/>
          <p:cNvSpPr txBox="1"/>
          <p:nvPr/>
        </p:nvSpPr>
        <p:spPr>
          <a:xfrm>
            <a:off x="338225" y="1402175"/>
            <a:ext cx="43356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What is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Speaking to experts in the product category / area you’re innovating in to learn from their experience and shortcut your learnings. People like to be called experts and share their knowledge so you often get a good response even when reaching out cold. </a:t>
            </a:r>
            <a:endParaRPr sz="1200">
              <a:solidFill>
                <a:schemeClr val="dk1"/>
              </a:solidFill>
              <a:highlight>
                <a:schemeClr val="lt1"/>
              </a:highlight>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When to use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solidFill>
                  <a:schemeClr val="dk1"/>
                </a:solidFill>
                <a:latin typeface="Open Sans Light"/>
                <a:ea typeface="Open Sans Light"/>
                <a:cs typeface="Open Sans Light"/>
                <a:sym typeface="Open Sans Light"/>
              </a:rPr>
              <a:t>When you’re trying to better understand the audience, the market and where the gaps are. You can also use expert interviews to stress test existing ideas or hunches, and identify some of your blind spots</a:t>
            </a:r>
            <a:endParaRPr sz="120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rPr lang="en" sz="1200">
                <a:solidFill>
                  <a:schemeClr val="dk1"/>
                </a:solidFill>
                <a:latin typeface="Open Sans Light"/>
                <a:ea typeface="Open Sans Light"/>
                <a:cs typeface="Open Sans Light"/>
                <a:sym typeface="Open Sans Light"/>
              </a:rPr>
              <a:t>Experts can come from within your network/organisation, or can be recruited externally through expert recruitment agencies.</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p:txBody>
      </p:sp>
      <p:cxnSp>
        <p:nvCxnSpPr>
          <p:cNvPr id="74" name="Google Shape;74;p16"/>
          <p:cNvCxnSpPr/>
          <p:nvPr/>
        </p:nvCxnSpPr>
        <p:spPr>
          <a:xfrm flipH="1">
            <a:off x="63749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75" name="Google Shape;75;p16"/>
          <p:cNvSpPr txBox="1"/>
          <p:nvPr/>
        </p:nvSpPr>
        <p:spPr>
          <a:xfrm>
            <a:off x="5207850" y="1402175"/>
            <a:ext cx="5065800" cy="328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highlight>
                  <a:schemeClr val="lt1"/>
                </a:highlight>
                <a:latin typeface="Open Sans"/>
                <a:ea typeface="Open Sans"/>
                <a:cs typeface="Open Sans"/>
                <a:sym typeface="Open Sans"/>
              </a:rPr>
              <a:t>The framework is made up of 3 sections:</a:t>
            </a:r>
            <a:endParaRPr b="1" sz="1200">
              <a:solidFill>
                <a:schemeClr val="dk1"/>
              </a:solidFill>
              <a:highlight>
                <a:schemeClr val="lt1"/>
              </a:highlight>
              <a:latin typeface="Open Sans"/>
              <a:ea typeface="Open Sans"/>
              <a:cs typeface="Open Sans"/>
              <a:sym typeface="Open Sans"/>
            </a:endParaRPr>
          </a:p>
          <a:p>
            <a:pPr indent="0" lvl="0" marL="0" rtl="0" algn="l">
              <a:spcBef>
                <a:spcPts val="200"/>
              </a:spcBef>
              <a:spcAft>
                <a:spcPts val="0"/>
              </a:spcAft>
              <a:buNone/>
            </a:pPr>
            <a:r>
              <a:t/>
            </a:r>
            <a:endParaRPr b="1" sz="1200">
              <a:solidFill>
                <a:schemeClr val="dk1"/>
              </a:solidFill>
              <a:highlight>
                <a:schemeClr val="lt1"/>
              </a:highlight>
              <a:latin typeface="Open Sans"/>
              <a:ea typeface="Open Sans"/>
              <a:cs typeface="Open Sans"/>
              <a:sym typeface="Open Sans"/>
            </a:endParaRPr>
          </a:p>
          <a:p>
            <a:pPr indent="0" lvl="0" marL="0" rtl="0" algn="l">
              <a:spcBef>
                <a:spcPts val="200"/>
              </a:spcBef>
              <a:spcAft>
                <a:spcPts val="0"/>
              </a:spcAft>
              <a:buNone/>
            </a:pPr>
            <a:r>
              <a:rPr lang="en" sz="1200">
                <a:solidFill>
                  <a:schemeClr val="dk1"/>
                </a:solidFill>
                <a:highlight>
                  <a:srgbClr val="FFFFFF"/>
                </a:highlight>
                <a:latin typeface="Open Sans Light"/>
                <a:ea typeface="Open Sans Light"/>
                <a:cs typeface="Open Sans Light"/>
                <a:sym typeface="Open Sans Light"/>
              </a:rPr>
              <a:t>Discussion guides are only meant to be a guide - it’s fine to be flexible and explore interesting topics as they come up. Just make sure you cover all the key things you need to.</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200"/>
              </a:spcBef>
              <a:spcAft>
                <a:spcPts val="0"/>
              </a:spcAft>
              <a:buNone/>
            </a:pPr>
            <a:r>
              <a:rPr b="1" lang="en" sz="1200">
                <a:solidFill>
                  <a:schemeClr val="dk1"/>
                </a:solidFill>
                <a:highlight>
                  <a:srgbClr val="FFFFFF"/>
                </a:highlight>
                <a:latin typeface="Open Sans"/>
                <a:ea typeface="Open Sans"/>
                <a:cs typeface="Open Sans"/>
                <a:sym typeface="Open Sans"/>
              </a:rPr>
              <a:t>BACKGROUND questions</a:t>
            </a:r>
            <a:r>
              <a:rPr lang="en" sz="1200">
                <a:solidFill>
                  <a:schemeClr val="dk1"/>
                </a:solidFill>
                <a:highlight>
                  <a:srgbClr val="FFFFFF"/>
                </a:highlight>
                <a:latin typeface="Open Sans Light"/>
                <a:ea typeface="Open Sans Light"/>
                <a:cs typeface="Open Sans Light"/>
                <a:sym typeface="Open Sans Light"/>
              </a:rPr>
              <a:t> are about getting a full idea on the interviewee’s experience and background. These should be 5% interview.</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200"/>
              </a:spcBef>
              <a:spcAft>
                <a:spcPts val="0"/>
              </a:spcAft>
              <a:buNone/>
            </a:pPr>
            <a:r>
              <a:rPr b="1" lang="en" sz="1200">
                <a:solidFill>
                  <a:schemeClr val="dk1"/>
                </a:solidFill>
                <a:highlight>
                  <a:schemeClr val="lt1"/>
                </a:highlight>
                <a:latin typeface="Open Sans"/>
                <a:ea typeface="Open Sans"/>
                <a:cs typeface="Open Sans"/>
                <a:sym typeface="Open Sans"/>
              </a:rPr>
              <a:t>INSIGHT questions</a:t>
            </a:r>
            <a:r>
              <a:rPr lang="en" sz="1200">
                <a:solidFill>
                  <a:schemeClr val="dk1"/>
                </a:solidFill>
                <a:highlight>
                  <a:schemeClr val="lt1"/>
                </a:highlight>
                <a:latin typeface="Open Sans Light"/>
                <a:ea typeface="Open Sans Light"/>
                <a:cs typeface="Open Sans Light"/>
                <a:sym typeface="Open Sans Light"/>
              </a:rPr>
              <a:t> are about getting as much information and expertise as possible about the market, audience and organisation. These should be 75-80% interview</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200"/>
              </a:spcBef>
              <a:spcAft>
                <a:spcPts val="1200"/>
              </a:spcAft>
              <a:buNone/>
            </a:pPr>
            <a:r>
              <a:rPr b="1" lang="en" sz="1200">
                <a:solidFill>
                  <a:schemeClr val="dk1"/>
                </a:solidFill>
                <a:highlight>
                  <a:schemeClr val="lt1"/>
                </a:highlight>
                <a:latin typeface="Open Sans"/>
                <a:ea typeface="Open Sans"/>
                <a:cs typeface="Open Sans"/>
                <a:sym typeface="Open Sans"/>
              </a:rPr>
              <a:t>HUNCH questions </a:t>
            </a:r>
            <a:r>
              <a:rPr lang="en" sz="1200">
                <a:solidFill>
                  <a:schemeClr val="dk1"/>
                </a:solidFill>
                <a:highlight>
                  <a:schemeClr val="lt1"/>
                </a:highlight>
                <a:latin typeface="Open Sans Light"/>
                <a:ea typeface="Open Sans Light"/>
                <a:cs typeface="Open Sans Light"/>
                <a:sym typeface="Open Sans Light"/>
              </a:rPr>
              <a:t>are about getting their initial and instinctive hypotheses about what solutions could be. These should be 15-20% of the interview.</a:t>
            </a:r>
            <a:endParaRPr sz="1200">
              <a:solidFill>
                <a:schemeClr val="dk1"/>
              </a:solidFill>
              <a:highlight>
                <a:srgbClr val="FFFFFF"/>
              </a:highlight>
              <a:latin typeface="Open Sans Light"/>
              <a:ea typeface="Open Sans Light"/>
              <a:cs typeface="Open Sans Light"/>
              <a:sym typeface="Open Sans Light"/>
            </a:endParaRPr>
          </a:p>
        </p:txBody>
      </p:sp>
      <p:pic>
        <p:nvPicPr>
          <p:cNvPr id="76" name="Google Shape;76;p16"/>
          <p:cNvPicPr preferRelativeResize="0"/>
          <p:nvPr/>
        </p:nvPicPr>
        <p:blipFill rotWithShape="1">
          <a:blip r:embed="rId3">
            <a:alphaModFix/>
          </a:blip>
          <a:srcRect b="3799" l="0" r="0" t="0"/>
          <a:stretch/>
        </p:blipFill>
        <p:spPr>
          <a:xfrm>
            <a:off x="5284050" y="4759750"/>
            <a:ext cx="4160751" cy="2553024"/>
          </a:xfrm>
          <a:prstGeom prst="rect">
            <a:avLst/>
          </a:prstGeom>
          <a:noFill/>
          <a:ln cap="flat" cmpd="sng" w="9525">
            <a:solidFill>
              <a:srgbClr val="319704"/>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0" name="Shape 80"/>
        <p:cNvGrpSpPr/>
        <p:nvPr/>
      </p:nvGrpSpPr>
      <p:grpSpPr>
        <a:xfrm>
          <a:off x="0" y="0"/>
          <a:ext cx="0" cy="0"/>
          <a:chOff x="0" y="0"/>
          <a:chExt cx="0" cy="0"/>
        </a:xfrm>
      </p:grpSpPr>
      <p:sp>
        <p:nvSpPr>
          <p:cNvPr id="81" name="Google Shape;81;p17"/>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txBox="1"/>
          <p:nvPr/>
        </p:nvSpPr>
        <p:spPr>
          <a:xfrm>
            <a:off x="338225" y="1402175"/>
            <a:ext cx="7770300" cy="492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1"/>
                </a:solidFill>
                <a:highlight>
                  <a:schemeClr val="lt1"/>
                </a:highlight>
                <a:latin typeface="Open Sans Light"/>
                <a:ea typeface="Open Sans Light"/>
                <a:cs typeface="Open Sans Light"/>
                <a:sym typeface="Open Sans Light"/>
              </a:rPr>
              <a:t>Discussion guides are only meant to be a guide - it’s fine to be flexible and explore interesting topics as they come up. Just make sure you cover all the key things you need to.</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Typically, there are three types of question to include.</a:t>
            </a:r>
            <a:endParaRPr b="1" sz="1700">
              <a:solidFill>
                <a:schemeClr val="dk1"/>
              </a:solidFill>
              <a:highlight>
                <a:schemeClr val="lt1"/>
              </a:highlight>
              <a:latin typeface="Open Sans"/>
              <a:ea typeface="Open Sans"/>
              <a:cs typeface="Open Sans"/>
              <a:sym typeface="Open Sans"/>
            </a:endParaRPr>
          </a:p>
          <a:p>
            <a:pPr indent="0" lvl="0" marL="0" rtl="0" algn="l">
              <a:spcBef>
                <a:spcPts val="1200"/>
              </a:spcBef>
              <a:spcAft>
                <a:spcPts val="0"/>
              </a:spcAft>
              <a:buClr>
                <a:schemeClr val="dk1"/>
              </a:buClr>
              <a:buSzPts val="1100"/>
              <a:buFont typeface="Arial"/>
              <a:buNone/>
            </a:pPr>
            <a:r>
              <a:t/>
            </a:r>
            <a:endParaRPr b="1" sz="1700">
              <a:solidFill>
                <a:schemeClr val="dk1"/>
              </a:solidFill>
              <a:highlight>
                <a:schemeClr val="lt1"/>
              </a:highlight>
              <a:latin typeface="Open Sans"/>
              <a:ea typeface="Open Sans"/>
              <a:cs typeface="Open Sans"/>
              <a:sym typeface="Open Sans"/>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BACKGROUND questions </a:t>
            </a:r>
            <a:r>
              <a:rPr lang="en" sz="1700">
                <a:solidFill>
                  <a:schemeClr val="dk1"/>
                </a:solidFill>
                <a:highlight>
                  <a:schemeClr val="lt1"/>
                </a:highlight>
                <a:latin typeface="Open Sans Light"/>
                <a:ea typeface="Open Sans Light"/>
                <a:cs typeface="Open Sans Light"/>
                <a:sym typeface="Open Sans Light"/>
              </a:rPr>
              <a:t>are about getting a full idea on the interviewee’s experience and background. These should be 10% interview.</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INSIGHT questions </a:t>
            </a:r>
            <a:r>
              <a:rPr lang="en" sz="1700">
                <a:solidFill>
                  <a:schemeClr val="dk1"/>
                </a:solidFill>
                <a:highlight>
                  <a:schemeClr val="lt1"/>
                </a:highlight>
                <a:latin typeface="Open Sans Light"/>
                <a:ea typeface="Open Sans Light"/>
                <a:cs typeface="Open Sans Light"/>
                <a:sym typeface="Open Sans Light"/>
              </a:rPr>
              <a:t>are about getting as much information and expertise as possible about the market, audience and organisation. These should be 70% interview</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HUNCH questions </a:t>
            </a:r>
            <a:r>
              <a:rPr lang="en" sz="1700">
                <a:solidFill>
                  <a:schemeClr val="dk1"/>
                </a:solidFill>
                <a:highlight>
                  <a:schemeClr val="lt1"/>
                </a:highlight>
                <a:latin typeface="Open Sans Light"/>
                <a:ea typeface="Open Sans Light"/>
                <a:cs typeface="Open Sans Light"/>
                <a:sym typeface="Open Sans Light"/>
              </a:rPr>
              <a:t>are about getting their initial and instinctive hypotheses about what solutions could be. These should be 20% of the interview.</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1200"/>
              </a:spcAft>
              <a:buClr>
                <a:schemeClr val="dk1"/>
              </a:buClr>
              <a:buSzPts val="1100"/>
              <a:buFont typeface="Arial"/>
              <a:buNone/>
            </a:pPr>
            <a:r>
              <a:t/>
            </a:r>
            <a:endParaRPr b="1" sz="1700">
              <a:solidFill>
                <a:schemeClr val="dk1"/>
              </a:solidFill>
              <a:highlight>
                <a:schemeClr val="lt1"/>
              </a:highlight>
              <a:latin typeface="Open Sans"/>
              <a:ea typeface="Open Sans"/>
              <a:cs typeface="Open Sans"/>
              <a:sym typeface="Open Sans"/>
            </a:endParaRPr>
          </a:p>
        </p:txBody>
      </p:sp>
      <p:sp>
        <p:nvSpPr>
          <p:cNvPr id="83" name="Google Shape;83;p17"/>
          <p:cNvSpPr txBox="1"/>
          <p:nvPr>
            <p:ph type="title"/>
          </p:nvPr>
        </p:nvSpPr>
        <p:spPr>
          <a:xfrm>
            <a:off x="262049" y="193200"/>
            <a:ext cx="61668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2400">
                <a:latin typeface="Open Sans Light"/>
                <a:ea typeface="Open Sans Light"/>
                <a:cs typeface="Open Sans Light"/>
                <a:sym typeface="Open Sans Light"/>
              </a:rPr>
              <a:t>THE TEMPLATE</a:t>
            </a:r>
            <a:endParaRPr sz="2400">
              <a:latin typeface="Open Sans Light"/>
              <a:ea typeface="Open Sans Light"/>
              <a:cs typeface="Open Sans Light"/>
              <a:sym typeface="Open Sans Light"/>
            </a:endParaRPr>
          </a:p>
        </p:txBody>
      </p:sp>
      <p:cxnSp>
        <p:nvCxnSpPr>
          <p:cNvPr id="84" name="Google Shape;84;p17"/>
          <p:cNvCxnSpPr/>
          <p:nvPr/>
        </p:nvCxnSpPr>
        <p:spPr>
          <a:xfrm flipH="1">
            <a:off x="59177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85" name="Google Shape;85;p17"/>
          <p:cNvSpPr txBox="1"/>
          <p:nvPr/>
        </p:nvSpPr>
        <p:spPr>
          <a:xfrm>
            <a:off x="60306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EXPERT INTERVIEWS</a:t>
            </a:r>
            <a:endParaRPr sz="2300">
              <a:solidFill>
                <a:srgbClr val="319704"/>
              </a:solidFill>
              <a:latin typeface="Open Sans Medium"/>
              <a:ea typeface="Open Sans Medium"/>
              <a:cs typeface="Open Sans Medium"/>
              <a:sym typeface="Open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EXPERT</a:t>
            </a:r>
            <a:r>
              <a:rPr lang="en" sz="2300">
                <a:solidFill>
                  <a:srgbClr val="319704"/>
                </a:solidFill>
                <a:latin typeface="Open Sans Medium"/>
                <a:ea typeface="Open Sans Medium"/>
                <a:cs typeface="Open Sans Medium"/>
                <a:sym typeface="Open Sans Medium"/>
              </a:rPr>
              <a:t> INTERVIEWS</a:t>
            </a:r>
            <a:endParaRPr sz="2300">
              <a:solidFill>
                <a:srgbClr val="319704"/>
              </a:solidFill>
              <a:latin typeface="Open Sans Medium"/>
              <a:ea typeface="Open Sans Medium"/>
              <a:cs typeface="Open Sans Medium"/>
              <a:sym typeface="Open Sans Medium"/>
            </a:endParaRPr>
          </a:p>
        </p:txBody>
      </p:sp>
      <p:cxnSp>
        <p:nvCxnSpPr>
          <p:cNvPr id="92" name="Google Shape;92;p18"/>
          <p:cNvCxnSpPr/>
          <p:nvPr/>
        </p:nvCxnSpPr>
        <p:spPr>
          <a:xfrm flipH="1">
            <a:off x="63749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93" name="Google Shape;93;p18"/>
          <p:cNvSpPr txBox="1"/>
          <p:nvPr>
            <p:ph type="title"/>
          </p:nvPr>
        </p:nvSpPr>
        <p:spPr>
          <a:xfrm>
            <a:off x="262049" y="193200"/>
            <a:ext cx="57021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2400">
                <a:latin typeface="Open Sans Light"/>
                <a:ea typeface="Open Sans Light"/>
                <a:cs typeface="Open Sans Light"/>
                <a:sym typeface="Open Sans Light"/>
              </a:rPr>
              <a:t>HOW TO USE IT</a:t>
            </a:r>
            <a:endParaRPr sz="2400">
              <a:latin typeface="Open Sans Light"/>
              <a:ea typeface="Open Sans Light"/>
              <a:cs typeface="Open Sans Light"/>
              <a:sym typeface="Open Sans Light"/>
            </a:endParaRPr>
          </a:p>
        </p:txBody>
      </p:sp>
      <p:sp>
        <p:nvSpPr>
          <p:cNvPr id="94" name="Google Shape;94;p18"/>
          <p:cNvSpPr txBox="1"/>
          <p:nvPr/>
        </p:nvSpPr>
        <p:spPr>
          <a:xfrm>
            <a:off x="338225" y="1402175"/>
            <a:ext cx="7770300" cy="569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1</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Identify the right expert. Start by scouring St John’s network, or use an expert recruiter.</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rPr b="1" lang="en" sz="1200">
                <a:solidFill>
                  <a:srgbClr val="449222"/>
                </a:solidFill>
                <a:highlight>
                  <a:schemeClr val="lt1"/>
                </a:highlight>
                <a:latin typeface="Open Sans"/>
                <a:ea typeface="Open Sans"/>
                <a:cs typeface="Open Sans"/>
                <a:sym typeface="Open Sans"/>
              </a:rPr>
              <a:t>STEP 2</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1100"/>
              </a:spcBef>
              <a:spcAft>
                <a:spcPts val="0"/>
              </a:spcAft>
              <a:buNone/>
            </a:pPr>
            <a:r>
              <a:rPr lang="en" sz="1200">
                <a:solidFill>
                  <a:schemeClr val="dk1"/>
                </a:solidFill>
                <a:highlight>
                  <a:schemeClr val="lt1"/>
                </a:highlight>
                <a:latin typeface="Open Sans Light"/>
                <a:ea typeface="Open Sans Light"/>
                <a:cs typeface="Open Sans Light"/>
                <a:sym typeface="Open Sans Light"/>
              </a:rPr>
              <a:t>Write discussion guide. Start by listing the key things you want to uncover. Then organise them into a logical flow (e.g. start with broad/contextual topics, and get more granular as you go). Then write open questions to explore each topic.</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chemeClr val="lt1"/>
                </a:highlight>
                <a:latin typeface="Open Sans"/>
                <a:ea typeface="Open Sans"/>
                <a:cs typeface="Open Sans"/>
                <a:sym typeface="Open Sans"/>
              </a:rPr>
              <a:t>STEP 3</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chemeClr val="lt1"/>
                </a:highlight>
                <a:latin typeface="Open Sans Light"/>
                <a:ea typeface="Open Sans Light"/>
                <a:cs typeface="Open Sans Light"/>
                <a:sym typeface="Open Sans Light"/>
              </a:rPr>
              <a:t>Book in Teams / Zoom interviews and confirm with interviewees. With their permission, you may want to record the interview.</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rPr b="1" lang="en" sz="1200">
                <a:solidFill>
                  <a:srgbClr val="449222"/>
                </a:solidFill>
                <a:highlight>
                  <a:schemeClr val="lt1"/>
                </a:highlight>
                <a:latin typeface="Open Sans"/>
                <a:ea typeface="Open Sans"/>
                <a:cs typeface="Open Sans"/>
                <a:sym typeface="Open Sans"/>
              </a:rPr>
              <a:t>STEP 4</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1100"/>
              </a:spcBef>
              <a:spcAft>
                <a:spcPts val="0"/>
              </a:spcAft>
              <a:buNone/>
            </a:pPr>
            <a:r>
              <a:rPr lang="en" sz="1200">
                <a:solidFill>
                  <a:schemeClr val="dk1"/>
                </a:solidFill>
                <a:highlight>
                  <a:schemeClr val="lt1"/>
                </a:highlight>
                <a:latin typeface="Open Sans Light"/>
                <a:ea typeface="Open Sans Light"/>
                <a:cs typeface="Open Sans Light"/>
                <a:sym typeface="Open Sans Light"/>
              </a:rPr>
              <a:t>Complete interviews using your discussion guide to structure the conversation. Fill in direct quotes as you go. Immediately after each conversation, ensure all insights were captured. </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chemeClr val="lt1"/>
                </a:highlight>
                <a:latin typeface="Open Sans"/>
                <a:ea typeface="Open Sans"/>
                <a:cs typeface="Open Sans"/>
                <a:sym typeface="Open Sans"/>
              </a:rPr>
              <a:t>STEP 5</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chemeClr val="lt1"/>
                </a:highlight>
                <a:latin typeface="Open Sans Light"/>
                <a:ea typeface="Open Sans Light"/>
                <a:cs typeface="Open Sans Light"/>
                <a:sym typeface="Open Sans Light"/>
              </a:rPr>
              <a:t>At the end of all interviews, synthesise common themes and </a:t>
            </a:r>
            <a:r>
              <a:rPr lang="en" sz="1200">
                <a:solidFill>
                  <a:schemeClr val="dk1"/>
                </a:solidFill>
                <a:highlight>
                  <a:schemeClr val="lt1"/>
                </a:highlight>
                <a:latin typeface="Open Sans Light"/>
                <a:ea typeface="Open Sans Light"/>
                <a:cs typeface="Open Sans Light"/>
                <a:sym typeface="Open Sans Light"/>
              </a:rPr>
              <a:t> key findings into insights. </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t/>
            </a:r>
            <a:endParaRPr sz="1200">
              <a:solidFill>
                <a:schemeClr val="dk1"/>
              </a:solidFill>
              <a:highlight>
                <a:schemeClr val="lt1"/>
              </a:highlight>
              <a:latin typeface="Open Sans Light"/>
              <a:ea typeface="Open Sans Light"/>
              <a:cs typeface="Open Sans Light"/>
              <a:sym typeface="Open Sans Light"/>
            </a:endParaRPr>
          </a:p>
          <a:p>
            <a:pPr indent="0" lvl="0" marL="0" rtl="0" algn="l">
              <a:spcBef>
                <a:spcPts val="1100"/>
              </a:spcBef>
              <a:spcAft>
                <a:spcPts val="0"/>
              </a:spcAft>
              <a:buNone/>
            </a:pPr>
            <a:r>
              <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b="1" sz="1300">
              <a:solidFill>
                <a:srgbClr val="449222"/>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p:nvPr/>
        </p:nvSpPr>
        <p:spPr>
          <a:xfrm>
            <a:off x="0" y="0"/>
            <a:ext cx="10744200" cy="913800"/>
          </a:xfrm>
          <a:prstGeom prst="rect">
            <a:avLst/>
          </a:prstGeom>
          <a:solidFill>
            <a:srgbClr val="319704"/>
          </a:solidFill>
          <a:ln cap="flat" cmpd="sng" w="9525">
            <a:solidFill>
              <a:srgbClr val="999999"/>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101" name="Google Shape;101;p19"/>
          <p:cNvSpPr txBox="1"/>
          <p:nvPr/>
        </p:nvSpPr>
        <p:spPr>
          <a:xfrm>
            <a:off x="194950" y="25075"/>
            <a:ext cx="10744200" cy="12171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2200">
                <a:solidFill>
                  <a:schemeClr val="lt1"/>
                </a:solidFill>
                <a:latin typeface="Open Sans SemiBold"/>
                <a:ea typeface="Open Sans SemiBold"/>
                <a:cs typeface="Open Sans SemiBold"/>
                <a:sym typeface="Open Sans SemiBold"/>
              </a:rPr>
              <a:t>DISCUSSION GUIDE - EXPERT INTERVIEW</a:t>
            </a:r>
            <a:endParaRPr sz="2200">
              <a:solidFill>
                <a:schemeClr val="lt1"/>
              </a:solidFill>
              <a:latin typeface="Open Sans SemiBold"/>
              <a:ea typeface="Open Sans SemiBold"/>
              <a:cs typeface="Open Sans SemiBold"/>
              <a:sym typeface="Open Sans SemiBold"/>
            </a:endParaRPr>
          </a:p>
          <a:p>
            <a:pPr indent="0" lvl="0" marL="0" rtl="0" algn="l">
              <a:spcBef>
                <a:spcPts val="0"/>
              </a:spcBef>
              <a:spcAft>
                <a:spcPts val="0"/>
              </a:spcAft>
              <a:buNone/>
            </a:pPr>
            <a:r>
              <a:rPr lang="en" sz="1100">
                <a:solidFill>
                  <a:schemeClr val="lt1"/>
                </a:solidFill>
                <a:latin typeface="Open Sans Light"/>
                <a:ea typeface="Open Sans Light"/>
                <a:cs typeface="Open Sans Light"/>
                <a:sym typeface="Open Sans Light"/>
              </a:rPr>
              <a:t>Use this template to plan a discussion guide for expert interviews. This is </a:t>
            </a:r>
            <a:r>
              <a:rPr lang="en" sz="1100" u="sng">
                <a:solidFill>
                  <a:schemeClr val="lt1"/>
                </a:solidFill>
                <a:latin typeface="Open Sans Light"/>
                <a:ea typeface="Open Sans Light"/>
                <a:cs typeface="Open Sans Light"/>
                <a:sym typeface="Open Sans Light"/>
              </a:rPr>
              <a:t>indicative</a:t>
            </a:r>
            <a:r>
              <a:rPr lang="en" sz="1100">
                <a:solidFill>
                  <a:schemeClr val="lt1"/>
                </a:solidFill>
                <a:latin typeface="Open Sans Light"/>
                <a:ea typeface="Open Sans Light"/>
                <a:cs typeface="Open Sans Light"/>
                <a:sym typeface="Open Sans Light"/>
              </a:rPr>
              <a:t> of the sort of areas you might explore - each guide should be tailored for the specific interview and project.</a:t>
            </a:r>
            <a:endParaRPr sz="1100">
              <a:solidFill>
                <a:schemeClr val="lt1"/>
              </a:solidFill>
              <a:latin typeface="Open Sans Light"/>
              <a:ea typeface="Open Sans Light"/>
              <a:cs typeface="Open Sans Light"/>
              <a:sym typeface="Open Sans Light"/>
            </a:endParaRPr>
          </a:p>
          <a:p>
            <a:pPr indent="0" lvl="0" marL="0" rtl="0" algn="l">
              <a:spcBef>
                <a:spcPts val="0"/>
              </a:spcBef>
              <a:spcAft>
                <a:spcPts val="0"/>
              </a:spcAft>
              <a:buNone/>
            </a:pPr>
            <a:r>
              <a:t/>
            </a:r>
            <a:endParaRPr sz="2200">
              <a:solidFill>
                <a:srgbClr val="FFFFFF"/>
              </a:solidFill>
              <a:latin typeface="Open Sans SemiBold"/>
              <a:ea typeface="Open Sans SemiBold"/>
              <a:cs typeface="Open Sans SemiBold"/>
              <a:sym typeface="Open Sans SemiBold"/>
            </a:endParaRPr>
          </a:p>
        </p:txBody>
      </p:sp>
      <p:graphicFrame>
        <p:nvGraphicFramePr>
          <p:cNvPr id="102" name="Google Shape;102;p19"/>
          <p:cNvGraphicFramePr/>
          <p:nvPr/>
        </p:nvGraphicFramePr>
        <p:xfrm>
          <a:off x="0" y="913775"/>
          <a:ext cx="3000000" cy="3000000"/>
        </p:xfrm>
        <a:graphic>
          <a:graphicData uri="http://schemas.openxmlformats.org/drawingml/2006/table">
            <a:tbl>
              <a:tblPr>
                <a:noFill/>
                <a:tableStyleId>{EBD2D1E0-92CD-44E3-8C97-98F05CF83BD6}</a:tableStyleId>
              </a:tblPr>
              <a:tblGrid>
                <a:gridCol w="1277875"/>
                <a:gridCol w="3155425"/>
                <a:gridCol w="3155425"/>
                <a:gridCol w="3155425"/>
              </a:tblGrid>
              <a:tr h="471850">
                <a:tc>
                  <a:txBody>
                    <a:bodyPr/>
                    <a:lstStyle/>
                    <a:p>
                      <a:pPr indent="0" lvl="0" marL="0" rtl="0" algn="l">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a:latin typeface="Open Sans"/>
                          <a:ea typeface="Open Sans"/>
                          <a:cs typeface="Open Sans"/>
                          <a:sym typeface="Open Sans"/>
                        </a:rPr>
                        <a:t>What do we want to find out</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a:latin typeface="Open Sans"/>
                          <a:ea typeface="Open Sans"/>
                          <a:cs typeface="Open Sans"/>
                          <a:sym typeface="Open Sans"/>
                        </a:rPr>
                        <a:t>What will we ask</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a:latin typeface="Open Sans"/>
                          <a:ea typeface="Open Sans"/>
                          <a:cs typeface="Open Sans"/>
                          <a:sym typeface="Open Sans"/>
                        </a:rPr>
                        <a:t>Response capture</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r>
              <a:tr h="905075">
                <a:tc>
                  <a:txBody>
                    <a:bodyPr/>
                    <a:lstStyle/>
                    <a:p>
                      <a:pPr indent="0" lvl="0" marL="0" rtl="0" algn="l">
                        <a:spcBef>
                          <a:spcPts val="0"/>
                        </a:spcBef>
                        <a:spcAft>
                          <a:spcPts val="0"/>
                        </a:spcAft>
                        <a:buNone/>
                      </a:pPr>
                      <a:r>
                        <a:rPr lang="en">
                          <a:latin typeface="Open Sans"/>
                          <a:ea typeface="Open Sans"/>
                          <a:cs typeface="Open Sans"/>
                          <a:sym typeface="Open Sans"/>
                        </a:rPr>
                        <a:t>Background</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E.g. </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Prior experience</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Area of specialism</a:t>
                      </a:r>
                      <a:endParaRPr sz="1200">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E.g. </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what’s your current role?</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What previous experience do you have?</a:t>
                      </a:r>
                      <a:endParaRPr>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r>
              <a:tr h="2702750">
                <a:tc>
                  <a:txBody>
                    <a:bodyPr/>
                    <a:lstStyle/>
                    <a:p>
                      <a:pPr indent="0" lvl="0" marL="0" rtl="0" algn="l">
                        <a:spcBef>
                          <a:spcPts val="0"/>
                        </a:spcBef>
                        <a:spcAft>
                          <a:spcPts val="0"/>
                        </a:spcAft>
                        <a:buNone/>
                      </a:pPr>
                      <a:r>
                        <a:rPr lang="en">
                          <a:latin typeface="Open Sans"/>
                          <a:ea typeface="Open Sans"/>
                          <a:cs typeface="Open Sans"/>
                          <a:sym typeface="Open Sans"/>
                        </a:rPr>
                        <a:t>Insights</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E.g.</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Changes in customer behaviour</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Emerging trends in the category</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Untapped opportunities</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Income and impact benchmarks</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Case studies to learn from (both successes and failures)</a:t>
                      </a:r>
                      <a:endParaRPr sz="1200">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rgbClr val="666666"/>
                          </a:solidFill>
                          <a:latin typeface="Open Sans Light"/>
                          <a:ea typeface="Open Sans Light"/>
                          <a:cs typeface="Open Sans Light"/>
                          <a:sym typeface="Open Sans Light"/>
                        </a:rPr>
                        <a:t>E.g. </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How has the category changed in the last 5 years?</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How will it look in 5 years time?</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What is driving this change?</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Who have been the winners?</a:t>
                      </a:r>
                      <a:endParaRPr sz="1200">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r>
              <a:tr h="2541050">
                <a:tc>
                  <a:txBody>
                    <a:bodyPr/>
                    <a:lstStyle/>
                    <a:p>
                      <a:pPr indent="0" lvl="0" marL="0" rtl="0" algn="l">
                        <a:spcBef>
                          <a:spcPts val="0"/>
                        </a:spcBef>
                        <a:spcAft>
                          <a:spcPts val="0"/>
                        </a:spcAft>
                        <a:buNone/>
                      </a:pPr>
                      <a:r>
                        <a:rPr lang="en">
                          <a:latin typeface="Open Sans"/>
                          <a:ea typeface="Open Sans"/>
                          <a:cs typeface="Open Sans"/>
                          <a:sym typeface="Open Sans"/>
                        </a:rPr>
                        <a:t>Hunches</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rgbClr val="666666"/>
                          </a:solidFill>
                          <a:latin typeface="Open Sans Light"/>
                          <a:ea typeface="Open Sans Light"/>
                          <a:cs typeface="Open Sans Light"/>
                          <a:sym typeface="Open Sans Light"/>
                        </a:rPr>
                        <a:t>E.g.</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Ideas we haven’t thought of</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Whether we are on the right track</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What might go wrong</a:t>
                      </a:r>
                      <a:endParaRPr sz="1200">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rgbClr val="666666"/>
                          </a:solidFill>
                          <a:latin typeface="Open Sans Light"/>
                          <a:ea typeface="Open Sans Light"/>
                          <a:cs typeface="Open Sans Light"/>
                          <a:sym typeface="Open Sans Light"/>
                        </a:rPr>
                        <a:t>E.g. </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How do you think we should answer this brief?</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What excites you about it?</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What would concern you?</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What will be the key to success?</a:t>
                      </a:r>
                      <a:endParaRPr sz="1200">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