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43800" cx="10744200"/>
  <p:notesSz cx="6858000" cy="9144000"/>
  <p:embeddedFontLst>
    <p:embeddedFont>
      <p:font typeface="Open Sans SemiBold"/>
      <p:regular r:id="rId10"/>
      <p:bold r:id="rId11"/>
      <p:italic r:id="rId12"/>
      <p:boldItalic r:id="rId13"/>
    </p:embeddedFont>
    <p:embeddedFont>
      <p:font typeface="Open Sans Medium"/>
      <p:regular r:id="rId14"/>
      <p:bold r:id="rId15"/>
      <p:italic r:id="rId16"/>
      <p:boldItalic r:id="rId17"/>
    </p:embeddedFont>
    <p:embeddedFont>
      <p:font typeface="Open Sans Light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76">
          <p15:clr>
            <a:srgbClr val="A4A3A4"/>
          </p15:clr>
        </p15:guide>
        <p15:guide id="2" pos="3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76" orient="horz"/>
        <p:guide pos="33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Light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OpenSansSemiBold-bold.fntdata"/><Relationship Id="rId10" Type="http://schemas.openxmlformats.org/officeDocument/2006/relationships/font" Target="fonts/OpenSansSemiBold-regular.fntdata"/><Relationship Id="rId13" Type="http://schemas.openxmlformats.org/officeDocument/2006/relationships/font" Target="fonts/OpenSansSemiBold-boldItalic.fntdata"/><Relationship Id="rId12" Type="http://schemas.openxmlformats.org/officeDocument/2006/relationships/font" Target="fonts/OpenSansSemiBold-italic.fntdata"/><Relationship Id="rId15" Type="http://schemas.openxmlformats.org/officeDocument/2006/relationships/font" Target="fonts/OpenSansMedium-bold.fntdata"/><Relationship Id="rId14" Type="http://schemas.openxmlformats.org/officeDocument/2006/relationships/font" Target="fonts/OpenSansMedium-regular.fntdata"/><Relationship Id="rId17" Type="http://schemas.openxmlformats.org/officeDocument/2006/relationships/font" Target="fonts/OpenSansMedium-boldItalic.fntdata"/><Relationship Id="rId16" Type="http://schemas.openxmlformats.org/officeDocument/2006/relationships/font" Target="fonts/OpenSansMedium-italic.fntdata"/><Relationship Id="rId19" Type="http://schemas.openxmlformats.org/officeDocument/2006/relationships/font" Target="fonts/OpenSansLight-bold.fntdata"/><Relationship Id="rId18" Type="http://schemas.openxmlformats.org/officeDocument/2006/relationships/font" Target="fonts/Open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84078ca1f_0_0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84078ca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84078c5f3_0_271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84078c5f3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22f395415_0_26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22f39541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84078c5f3_0_192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84078c5f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6257" y="1092043"/>
            <a:ext cx="10011600" cy="30105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6247" y="4156717"/>
            <a:ext cx="10011600" cy="1162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6247" y="1622317"/>
            <a:ext cx="10011600" cy="28797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6247" y="4623263"/>
            <a:ext cx="10011600" cy="1907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oxes + subtitle">
  <p:cSld name="2 boxes v2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"/>
              <a:buNone/>
              <a:defRPr b="1" i="0" sz="3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095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90326" y="2375890"/>
            <a:ext cx="4665000" cy="40884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5688916" y="2375890"/>
            <a:ext cx="4551300" cy="4065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subTitle"/>
          </p:nvPr>
        </p:nvSpPr>
        <p:spPr>
          <a:xfrm>
            <a:off x="390380" y="1356850"/>
            <a:ext cx="9960000" cy="8211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1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oxes">
  <p:cSld name="2 boxes v2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1775" wrap="square" tIns="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90326" y="1672907"/>
            <a:ext cx="4665000" cy="4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5688916" y="1672907"/>
            <a:ext cx="4551000" cy="4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ox + subtitle">
  <p:cSld name="Title only v2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1125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79019" y="2376000"/>
            <a:ext cx="9960000" cy="43662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subTitle"/>
          </p:nvPr>
        </p:nvSpPr>
        <p:spPr>
          <a:xfrm>
            <a:off x="390868" y="1345383"/>
            <a:ext cx="9960000" cy="8328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1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6247" y="3154580"/>
            <a:ext cx="10011600" cy="12345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6247" y="1690297"/>
            <a:ext cx="46998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78070" y="1690297"/>
            <a:ext cx="46998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6247" y="814880"/>
            <a:ext cx="3299400" cy="11085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6247" y="2038080"/>
            <a:ext cx="3299400" cy="46632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6044" y="660220"/>
            <a:ext cx="7482300" cy="59997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72100" y="-183"/>
            <a:ext cx="5372100" cy="75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1963" y="1808657"/>
            <a:ext cx="4753200" cy="21741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1963" y="4111177"/>
            <a:ext cx="4753200" cy="18114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803913" y="1061977"/>
            <a:ext cx="4508400" cy="54195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6247" y="6204843"/>
            <a:ext cx="7048500" cy="8874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ockuper.net/" TargetMode="External"/><Relationship Id="rId4" Type="http://schemas.openxmlformats.org/officeDocument/2006/relationships/hyperlink" Target="https://www.invisionapp.com/lp/ss-signup-gen?utm_source=google&amp;utm_medium=paid_search&amp;utm_campaign=DG_SS_G_EMEA_Search_Brand&amp;utm_content=InVision%20Brand&amp;utm_term=&amp;hsa_acc=6415086463&amp;hsa_grp=120925875294&amp;hsa_net=adwords&amp;hsa_tgt=kwd-89211781&amp;hsa_kw=invision&amp;hsa_ad=569140144005&amp;hsa_ver=3&amp;hsa_src=g&amp;hsa_cam=1626691365&amp;gclid=Cj0KCQiA8ICOBhDmARIsAEGI6o1helQ479-5q8UvBL_i4BYuaFH7oaMgJHJHG6Oh_NPJbIoOAaZatEIaAp0HEALw_wcB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262047" y="1932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I want to get feedback on a fake version of my idea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To get proof there is market demand before spending more time and money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6087675" y="20713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FAKE IT BEFORE YOU MAKE IT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338225" y="1402175"/>
            <a:ext cx="43356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What is it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This is a ‘cheat code’ to test whether your idea has legs before you start investing time and money in making anything concrete. This activity is about creating a ‘fake’ version of your innovation that you can put out into the world and see if your audience is interested. It might be a smokescreen advert on Facebook, a newsletter sign-up invitation, some leaflets to hand out at an event, or something else.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When to use it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When you want to get an initial indication of whether there is a demand for your innovation.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Tools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Below are some intuitive and free tools to help you create prototypes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Mockuper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 - create mock-up visuals (e.g. a webpage, mobile image)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Invision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 - create mock-up apps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74" name="Google Shape;74;p16"/>
          <p:cNvCxnSpPr/>
          <p:nvPr/>
        </p:nvCxnSpPr>
        <p:spPr>
          <a:xfrm flipH="1">
            <a:off x="5841575" y="0"/>
            <a:ext cx="11100" cy="9531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" name="Google Shape;75;p16"/>
          <p:cNvPicPr preferRelativeResize="0"/>
          <p:nvPr/>
        </p:nvPicPr>
        <p:blipFill rotWithShape="1">
          <a:blip r:embed="rId5">
            <a:alphaModFix/>
          </a:blip>
          <a:srcRect b="0" l="620" r="827" t="10825"/>
          <a:stretch/>
        </p:blipFill>
        <p:spPr>
          <a:xfrm>
            <a:off x="5248675" y="4214000"/>
            <a:ext cx="4914749" cy="3118001"/>
          </a:xfrm>
          <a:prstGeom prst="rect">
            <a:avLst/>
          </a:prstGeom>
          <a:noFill/>
          <a:ln cap="flat" cmpd="sng" w="9525">
            <a:solidFill>
              <a:srgbClr val="44922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16"/>
          <p:cNvSpPr txBox="1"/>
          <p:nvPr/>
        </p:nvSpPr>
        <p:spPr>
          <a:xfrm>
            <a:off x="5207850" y="1402175"/>
            <a:ext cx="50658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template has three parts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D2D2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Idea </a:t>
            </a:r>
            <a:r>
              <a:rPr lang="en" sz="1200">
                <a:solidFill>
                  <a:srgbClr val="2D2D2D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- brainstorming  how you can create a fake version of the idea</a:t>
            </a:r>
            <a:endParaRPr sz="1200">
              <a:solidFill>
                <a:srgbClr val="2D2D2D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D2D2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Channel </a:t>
            </a:r>
            <a:r>
              <a:rPr lang="en" sz="1200">
                <a:solidFill>
                  <a:srgbClr val="2D2D2D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- brainstorming how you can get this idea in front of your target audience</a:t>
            </a:r>
            <a:endParaRPr sz="1200">
              <a:solidFill>
                <a:srgbClr val="2D2D2D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rgbClr val="2D2D2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Experiment </a:t>
            </a:r>
            <a:r>
              <a:rPr lang="en" sz="1200">
                <a:solidFill>
                  <a:srgbClr val="2D2D2D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- defining what feedback you are looking for and how to measure it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338225" y="1402175"/>
            <a:ext cx="96459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template can help you plan how you might ‘fake it before you make it’. </a:t>
            </a:r>
            <a:endParaRPr b="1"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has three parts.</a:t>
            </a:r>
            <a:endParaRPr b="1"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2D2D2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Idea </a:t>
            </a:r>
            <a:r>
              <a:rPr lang="en" sz="1700">
                <a:solidFill>
                  <a:srgbClr val="2D2D2D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- brainstorming  how you can create a fake version of the idea</a:t>
            </a:r>
            <a:endParaRPr sz="1700">
              <a:solidFill>
                <a:srgbClr val="2D2D2D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2D2D2D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2D2D2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Channel </a:t>
            </a:r>
            <a:r>
              <a:rPr lang="en" sz="1700">
                <a:solidFill>
                  <a:srgbClr val="2D2D2D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- brainstorming how you can get this idea in front of your target audience</a:t>
            </a:r>
            <a:endParaRPr sz="1700">
              <a:solidFill>
                <a:srgbClr val="2D2D2D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2D2D2D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2D2D2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Experiment </a:t>
            </a:r>
            <a:r>
              <a:rPr lang="en" sz="1700">
                <a:solidFill>
                  <a:srgbClr val="2D2D2D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- defining what feedback you are looking for and how to measure it</a:t>
            </a:r>
            <a:endParaRPr b="1"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262049" y="193200"/>
            <a:ext cx="61668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>
                <a:latin typeface="Open Sans Light"/>
                <a:ea typeface="Open Sans Light"/>
                <a:cs typeface="Open Sans Light"/>
                <a:sym typeface="Open Sans Light"/>
              </a:rPr>
              <a:t>THE TEMPLATE</a:t>
            </a:r>
            <a:endParaRPr sz="2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84" name="Google Shape;84;p17"/>
          <p:cNvCxnSpPr/>
          <p:nvPr/>
        </p:nvCxnSpPr>
        <p:spPr>
          <a:xfrm flipH="1">
            <a:off x="5917775" y="0"/>
            <a:ext cx="11100" cy="9531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p17"/>
          <p:cNvSpPr txBox="1"/>
          <p:nvPr/>
        </p:nvSpPr>
        <p:spPr>
          <a:xfrm>
            <a:off x="6030600" y="19318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FAKE IT BEFORE YOU MAKE IT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430775" y="2012925"/>
            <a:ext cx="3174600" cy="532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3811350" y="2012925"/>
            <a:ext cx="3174600" cy="532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7191925" y="2012925"/>
            <a:ext cx="3174600" cy="532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6487800" y="19318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FAKE IT BEFORE YOU MAKE IT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 flipH="1">
            <a:off x="6374975" y="0"/>
            <a:ext cx="11100" cy="9531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8"/>
          <p:cNvSpPr txBox="1"/>
          <p:nvPr>
            <p:ph type="title"/>
          </p:nvPr>
        </p:nvSpPr>
        <p:spPr>
          <a:xfrm>
            <a:off x="262049" y="193200"/>
            <a:ext cx="57021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>
                <a:latin typeface="Open Sans Light"/>
                <a:ea typeface="Open Sans Light"/>
                <a:cs typeface="Open Sans Light"/>
                <a:sym typeface="Open Sans Light"/>
              </a:rPr>
              <a:t>HOW TO USE IT </a:t>
            </a:r>
            <a:endParaRPr sz="2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38225" y="1173575"/>
            <a:ext cx="99357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The specific activity you do to test a fake version of the idea entirely depends on what makes sense for the idea.</a:t>
            </a:r>
            <a:endParaRPr b="1" sz="1200">
              <a:solidFill>
                <a:srgbClr val="449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Three classic examples are: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49222"/>
              </a:solidFill>
              <a:highlight>
                <a:srgbClr val="FFFFFF"/>
              </a:highlight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430775" y="2012925"/>
            <a:ext cx="3174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0" rtl="0" algn="ctr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lang="en" sz="16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FACEBOOK ADVERT TO A LANDING PAGE</a:t>
            </a:r>
            <a:endParaRPr b="1" sz="1600">
              <a:solidFill>
                <a:srgbClr val="449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811350" y="2012925"/>
            <a:ext cx="317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0" rtl="0" algn="ctr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lang="en" sz="16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‘FAKE’ SALES LEAFLETS</a:t>
            </a:r>
            <a:endParaRPr b="1" sz="1600">
              <a:solidFill>
                <a:srgbClr val="449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7191925" y="2012925"/>
            <a:ext cx="317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0" rtl="0" algn="ctr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lang="en" sz="16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POP UP RETAIL</a:t>
            </a:r>
            <a:endParaRPr b="1" sz="1600">
              <a:solidFill>
                <a:srgbClr val="449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30775" y="2779425"/>
            <a:ext cx="3174600" cy="44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1</a:t>
            </a:r>
            <a:endParaRPr b="1" sz="1200">
              <a:solidFill>
                <a:srgbClr val="449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Create a fake advert on Facebook. This could simply be a product mock-up and some blurb about the features and its key benefits.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2</a:t>
            </a:r>
            <a:endParaRPr b="1" sz="1200">
              <a:solidFill>
                <a:srgbClr val="449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Create a basic landing page for the product, with a message saying “Product in Development. Coming Soon!”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3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Publish the advert on Facebook, targeting your chosen audience 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4</a:t>
            </a:r>
            <a:endParaRPr b="1" sz="1200">
              <a:solidFill>
                <a:srgbClr val="449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4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Track click-through to the landing page using Analytics. Does there seem to be interest in this idea?</a:t>
            </a:r>
            <a:endParaRPr b="1" sz="1300">
              <a:solidFill>
                <a:srgbClr val="449222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3811350" y="2727225"/>
            <a:ext cx="3174600" cy="44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1</a:t>
            </a:r>
            <a:endParaRPr b="1" sz="1200">
              <a:solidFill>
                <a:srgbClr val="449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Create a fake sales leaflets for the product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2</a:t>
            </a:r>
            <a:endParaRPr b="1" sz="1200">
              <a:solidFill>
                <a:srgbClr val="449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Identify where your key audience gather. If general public, this could simply be on the streets outside. More niche audiences might gather in certain spaces or certain events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3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Spend half a day at these places handing out leaflets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4</a:t>
            </a:r>
            <a:endParaRPr b="1" sz="1200">
              <a:solidFill>
                <a:srgbClr val="449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4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Track how many leaflets are distributed and general audience responses. Does there seem to be interest in the idea?</a:t>
            </a:r>
            <a:endParaRPr b="1" sz="1300">
              <a:solidFill>
                <a:srgbClr val="449222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7191925" y="2727225"/>
            <a:ext cx="3174600" cy="4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1</a:t>
            </a:r>
            <a:endParaRPr b="1" sz="1200">
              <a:solidFill>
                <a:srgbClr val="449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 sites like Appear Here to find a retail space (market stall or shop) for hire near you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2</a:t>
            </a:r>
            <a:endParaRPr b="1" sz="1200">
              <a:solidFill>
                <a:srgbClr val="449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Arrange to hire the space for between a day and a week 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3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Take a prototype of the product  (and any others in your innovation pipeline) and see how many you can sell!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latin typeface="Open Sans"/>
                <a:ea typeface="Open Sans"/>
                <a:cs typeface="Open Sans"/>
                <a:sym typeface="Open Sans"/>
              </a:rPr>
              <a:t>STEP 4</a:t>
            </a:r>
            <a:endParaRPr b="1" sz="1200">
              <a:solidFill>
                <a:srgbClr val="449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4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Track interest and conversion throughout the period. Does</a:t>
            </a: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there seem to be interest in this product?</a:t>
            </a:r>
            <a:endParaRPr b="1" sz="1300">
              <a:solidFill>
                <a:srgbClr val="44922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25" y="761400"/>
            <a:ext cx="3581100" cy="52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THE IDEA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3581475" y="761400"/>
            <a:ext cx="3581100" cy="52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THE AUDIENCE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7162925" y="761400"/>
            <a:ext cx="3581100" cy="52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THE EXPERIMENT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0" y="761400"/>
            <a:ext cx="3581100" cy="67824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3581475" y="761400"/>
            <a:ext cx="3581100" cy="67824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7162933" y="761400"/>
            <a:ext cx="3581100" cy="6782400"/>
          </a:xfrm>
          <a:prstGeom prst="rect">
            <a:avLst/>
          </a:prstGeom>
          <a:noFill/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0" y="0"/>
            <a:ext cx="10744200" cy="7614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194948" y="25075"/>
            <a:ext cx="75198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9625" lIns="99625" spcFirstLastPara="1" rIns="99625" wrap="square" tIns="99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FAKE IT BEFORE YOU MAKE IT</a:t>
            </a:r>
            <a:endParaRPr sz="2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 this template to brainstorm ways you can test a ‘fake’ version of your idea to test if there is audience demand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25" y="2250721"/>
            <a:ext cx="312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could we create a ‘fake’ version for free?</a:t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581425" y="2244750"/>
            <a:ext cx="358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could we reach this audience?</a:t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0" y="12954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is the idea in a line?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581400" y="12954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are we targeting? </a:t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7162800" y="1295400"/>
            <a:ext cx="35811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feedback do we want to get?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E.g. how desirable is the idea; </a:t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can we measure that?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E.g. sign-up numbers; click-through rates, response rates</a:t>
            </a: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the minimum result we’d need to see to continue the project?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E.g. 20 customers click through to landing page in 24 hours</a:t>
            </a: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228600" y="2604725"/>
            <a:ext cx="3123600" cy="4756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3815975" y="2604725"/>
            <a:ext cx="3123600" cy="4756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