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>
        <p:scale>
          <a:sx n="70" d="100"/>
          <a:sy n="70" d="100"/>
        </p:scale>
        <p:origin x="627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12202-A5DA-4359-8436-F88A31AB5CA3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407C0-F39A-4290-B1BA-4B1487C31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790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084078c5f3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084078c5f3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53A0D-D226-4987-BF56-FC29CC9DB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B0E47-74D3-41CF-83E4-93C124938C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30BA3-9116-4D24-97B9-BEBED965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AA7F3-48FC-47EE-8C85-61BFEF0A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F2705-56EE-423F-BEE7-EDC367C31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79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04CE-5DAA-443B-9EE0-2901B422C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5444C-FD55-4ADD-8DDB-71CE34E7E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1ADF0-CAD1-4250-A94D-94800326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BB4C0-23E4-4D59-9B4E-EB00BE05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60233-72A7-4677-AE4F-665F9B080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83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D4958-6F19-4B99-B5DB-989CA29F8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709DCB-ECEB-439E-B6BB-82D3D0369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9C763-CD30-489E-9A23-667B9C98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5AF62-E235-4638-836A-46FC54C86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4D129-1BAC-45CC-B91D-50A90442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630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599" y="593367"/>
            <a:ext cx="11360681" cy="763636"/>
          </a:xfrm>
          <a:prstGeom prst="rect">
            <a:avLst/>
          </a:prstGeom>
        </p:spPr>
        <p:txBody>
          <a:bodyPr spcFirstLastPara="1" wrap="square" lIns="116325" tIns="116325" rIns="116325" bIns="1163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599" y="1536634"/>
            <a:ext cx="11360681" cy="4555091"/>
          </a:xfrm>
          <a:prstGeom prst="rect">
            <a:avLst/>
          </a:prstGeom>
        </p:spPr>
        <p:txBody>
          <a:bodyPr spcFirstLastPara="1" wrap="square" lIns="116325" tIns="116325" rIns="116325" bIns="116325" anchor="t" anchorCtr="0">
            <a:normAutofit/>
          </a:bodyPr>
          <a:lstStyle>
            <a:lvl1pPr marL="415641" lvl="0" indent="-340594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831281" lvl="1" indent="-31173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246922" lvl="2" indent="-31173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662562" lvl="3" indent="-31173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078203" lvl="4" indent="-31173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493843" lvl="5" indent="-31173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2909484" lvl="6" indent="-31173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325124" lvl="7" indent="-31173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3740765" lvl="8" indent="-31173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574" cy="524727"/>
          </a:xfrm>
          <a:prstGeom prst="rect">
            <a:avLst/>
          </a:prstGeom>
        </p:spPr>
        <p:txBody>
          <a:bodyPr spcFirstLastPara="1" wrap="square" lIns="116325" tIns="116325" rIns="116325" bIns="1163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453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8DA2-7EDE-4624-99B0-2DE53CE95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98BF4-367E-4E3B-8882-FCE3C124B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B2C7D-8723-4468-B44D-61C10954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272DD-68E1-403A-9310-77B76F38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C9E4E-9BC5-49F1-A05E-7B3F4F79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90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A0D14-4678-497D-A6EF-7F829349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0E545-9187-46A5-B5BC-CA129708A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7E54E-79DC-4222-9729-B5EA8A37E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64AB9-7D82-42DA-BD57-932C8E6C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CF3D7-BCEA-440F-8E1E-161AD2EA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84E8E-F6BC-431E-A762-2315BAE93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43D7E-260F-46C6-B722-4D6E312B56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D2271-3A52-41DA-80FD-2344431D1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C7692-E04A-4CED-AFB4-C3F91296B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B9575-3C34-43D2-85EC-ACBCCBBA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E17B3-4643-471E-8EDF-FF771B4CF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4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399F2-5580-489E-90D7-27E74E48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F5CAC-9DF0-4549-AC7A-EF06EC126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3A962-026A-4763-AE98-22C31CFF0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3ADFC-44F2-4D04-98A1-5B59807CF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EFB919-FE1F-45FD-817A-91DC674F72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18A200-1E3A-4BB5-89E7-C31B2374F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711222-CEFD-4007-B50A-D36C7D286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352A70-FDFB-45AD-A4D0-5BF9C00DA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1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D8EE2-58F1-4575-B746-A7F8640AA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CEB7A1-75DC-41F9-A97E-1AC639149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673DBF-0C30-4D43-8C3E-6C76AE629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07A4A-2314-47F6-AB50-BFF78FA9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03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E1C7E-97DA-4128-B1F4-8DB385F7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C8D568-CEF5-464C-840F-3E985C87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ADCD9-909F-456B-991D-8119C8890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7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FAF1-CF93-43B8-82DA-A9DDFD63A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2B181-2AE5-4B13-BFD8-4D89C2BA0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AA91EB-7E8A-4106-B709-F019984AD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482894-D605-4299-AFAB-21D02FC6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3352F-6B2B-4A7C-8866-F15138D2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AA22C-48B8-4215-8A5E-EBEB1ED4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7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622-B911-4C79-AE98-D803BEF65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360C0-1373-4379-ACFC-57BE0CBF6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549EF9-7E1F-4BEB-9803-5DA9C55F0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7A719-7540-4DCC-B140-D84D1180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6EA83-E701-4BAB-BEDC-C512AB99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9C5F3-BFB2-4C6A-9482-9A92E98AA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1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DE474D-AC8E-40D8-AFCD-7D2F583D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C4C65-0729-4BDD-833A-E9EAD42EE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A0403-EA6E-4C91-B0F5-CC37006F2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0632-23B0-45E1-9AF2-9246DE7246A0}" type="datetimeFigureOut">
              <a:rPr lang="en-GB" smtClean="0"/>
              <a:t>02/08/2022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3C6B1-75FC-474D-ADEE-67F10483D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C7306-870E-459F-8771-0C904DDC4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9A5EB-9750-4C77-86B9-82A6B50F2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24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/>
          <p:nvPr/>
        </p:nvSpPr>
        <p:spPr>
          <a:xfrm>
            <a:off x="0" y="0"/>
            <a:ext cx="12191999" cy="692182"/>
          </a:xfrm>
          <a:prstGeom prst="rect">
            <a:avLst/>
          </a:prstGeom>
          <a:solidFill>
            <a:srgbClr val="319704"/>
          </a:solidFill>
          <a:ln w="9525" cap="flat" cmpd="sng">
            <a:solidFill>
              <a:srgbClr val="9999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568" tIns="90568" rIns="90568" bIns="90568" anchor="ctr" anchorCtr="0">
            <a:noAutofit/>
          </a:bodyPr>
          <a:lstStyle/>
          <a:p>
            <a:endParaRPr sz="1636"/>
          </a:p>
        </p:txBody>
      </p:sp>
      <p:sp>
        <p:nvSpPr>
          <p:cNvPr id="131" name="Google Shape;131;p20"/>
          <p:cNvSpPr txBox="1"/>
          <p:nvPr/>
        </p:nvSpPr>
        <p:spPr>
          <a:xfrm>
            <a:off x="65665" y="-28890"/>
            <a:ext cx="6836182" cy="1046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68" tIns="90568" rIns="90568" bIns="90568" anchor="t" anchorCtr="0">
            <a:spAutoFit/>
          </a:bodyPr>
          <a:lstStyle/>
          <a:p>
            <a:r>
              <a:rPr lang="en" sz="2000" dirty="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IDEA TEMPLATE </a:t>
            </a:r>
            <a:endParaRPr sz="2000" dirty="0">
              <a:solidFill>
                <a:srgbClr val="FFFFFF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>
              <a:lnSpc>
                <a:spcPct val="150000"/>
              </a:lnSpc>
            </a:pPr>
            <a:r>
              <a:rPr lang="en" sz="909" dirty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Use this template to write up the winning ideas from idea generation activities</a:t>
            </a:r>
            <a:endParaRPr sz="909" dirty="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>
              <a:spcBef>
                <a:spcPts val="1455"/>
              </a:spcBef>
            </a:pPr>
            <a:endParaRPr sz="1000" dirty="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136380" y="810278"/>
            <a:ext cx="9054545" cy="54109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t" anchorCtr="0">
            <a:normAutofit/>
          </a:bodyPr>
          <a:lstStyle/>
          <a:p>
            <a:pPr>
              <a:buClr>
                <a:schemeClr val="dk2"/>
              </a:buClr>
            </a:pPr>
            <a:r>
              <a:rPr lang="en" sz="2727" dirty="0">
                <a:latin typeface="Open Sans"/>
                <a:ea typeface="Open Sans"/>
                <a:cs typeface="Open Sans"/>
                <a:sym typeface="Open Sans"/>
              </a:rPr>
              <a:t>Idea Name:</a:t>
            </a:r>
            <a:endParaRPr sz="2727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187834" y="1569351"/>
            <a:ext cx="4240909" cy="1104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  <a:spcBef>
                <a:spcPts val="818"/>
              </a:spcBef>
            </a:pPr>
            <a:r>
              <a:rPr lang="en" sz="1364" i="1" dirty="0">
                <a:latin typeface="Open Sans Light"/>
                <a:ea typeface="Open Sans Light"/>
                <a:cs typeface="Open Sans Light"/>
                <a:sym typeface="Open Sans Light"/>
              </a:rPr>
              <a:t>What’s the essence of the idea?</a:t>
            </a:r>
            <a:endParaRPr sz="1364" dirty="0"/>
          </a:p>
        </p:txBody>
      </p:sp>
      <p:sp>
        <p:nvSpPr>
          <p:cNvPr id="134" name="Google Shape;134;p20"/>
          <p:cNvSpPr txBox="1"/>
          <p:nvPr/>
        </p:nvSpPr>
        <p:spPr>
          <a:xfrm>
            <a:off x="65665" y="1270604"/>
            <a:ext cx="2932364" cy="42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50092">
              <a:lnSpc>
                <a:spcPct val="110000"/>
              </a:lnSpc>
              <a:spcBef>
                <a:spcPts val="818"/>
              </a:spcBef>
              <a:buClr>
                <a:srgbClr val="000000"/>
              </a:buClr>
              <a:buSzPts val="1500"/>
            </a:pPr>
            <a:r>
              <a:rPr lang="en" sz="1364" b="1" dirty="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ELEVATOR PITCH</a:t>
            </a:r>
            <a:endParaRPr sz="1364" dirty="0">
              <a:solidFill>
                <a:srgbClr val="449222"/>
              </a:solidFill>
            </a:endParaRPr>
          </a:p>
        </p:txBody>
      </p:sp>
      <p:sp>
        <p:nvSpPr>
          <p:cNvPr id="135" name="Google Shape;135;p20"/>
          <p:cNvSpPr txBox="1"/>
          <p:nvPr/>
        </p:nvSpPr>
        <p:spPr>
          <a:xfrm>
            <a:off x="258549" y="4248629"/>
            <a:ext cx="4240909" cy="1104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  <a:spcBef>
                <a:spcPts val="818"/>
              </a:spcBef>
            </a:pPr>
            <a:r>
              <a:rPr lang="en" sz="1364" i="1">
                <a:latin typeface="Open Sans Light"/>
                <a:ea typeface="Open Sans Light"/>
                <a:cs typeface="Open Sans Light"/>
                <a:sym typeface="Open Sans Light"/>
              </a:rPr>
              <a:t>What will they gain? What pains will it solve? </a:t>
            </a:r>
            <a:endParaRPr sz="1364"/>
          </a:p>
        </p:txBody>
      </p:sp>
      <p:sp>
        <p:nvSpPr>
          <p:cNvPr id="136" name="Google Shape;136;p20"/>
          <p:cNvSpPr txBox="1"/>
          <p:nvPr/>
        </p:nvSpPr>
        <p:spPr>
          <a:xfrm>
            <a:off x="136380" y="3979821"/>
            <a:ext cx="2932364" cy="42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50092">
              <a:lnSpc>
                <a:spcPct val="110000"/>
              </a:lnSpc>
              <a:spcBef>
                <a:spcPts val="818"/>
              </a:spcBef>
              <a:buClr>
                <a:srgbClr val="000000"/>
              </a:buClr>
              <a:buSzPts val="1500"/>
            </a:pPr>
            <a:r>
              <a:rPr lang="en" sz="1364" b="1" dirty="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CUSTOMER BENEFITS</a:t>
            </a:r>
            <a:endParaRPr sz="1364" dirty="0">
              <a:solidFill>
                <a:srgbClr val="449222"/>
              </a:solidFill>
            </a:endParaRPr>
          </a:p>
        </p:txBody>
      </p:sp>
      <p:sp>
        <p:nvSpPr>
          <p:cNvPr id="137" name="Google Shape;137;p20"/>
          <p:cNvSpPr txBox="1"/>
          <p:nvPr/>
        </p:nvSpPr>
        <p:spPr>
          <a:xfrm>
            <a:off x="6296911" y="1587640"/>
            <a:ext cx="4240909" cy="1104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  <a:spcBef>
                <a:spcPts val="818"/>
              </a:spcBef>
            </a:pPr>
            <a:r>
              <a:rPr lang="en" sz="1364" i="1" dirty="0">
                <a:latin typeface="Open Sans Light"/>
                <a:ea typeface="Open Sans Light"/>
                <a:cs typeface="Open Sans Light"/>
                <a:sym typeface="Open Sans Light"/>
              </a:rPr>
              <a:t>Describe / draw the idea in more detail </a:t>
            </a:r>
            <a:endParaRPr sz="1364" dirty="0"/>
          </a:p>
        </p:txBody>
      </p:sp>
      <p:sp>
        <p:nvSpPr>
          <p:cNvPr id="138" name="Google Shape;138;p20"/>
          <p:cNvSpPr txBox="1"/>
          <p:nvPr/>
        </p:nvSpPr>
        <p:spPr>
          <a:xfrm>
            <a:off x="6296911" y="1317716"/>
            <a:ext cx="2932364" cy="42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  <a:spcBef>
                <a:spcPts val="818"/>
              </a:spcBef>
              <a:buClr>
                <a:srgbClr val="000000"/>
              </a:buClr>
              <a:buSzPts val="1500"/>
            </a:pPr>
            <a:r>
              <a:rPr lang="en" sz="1364" b="1" dirty="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WHAT FEATURES DOES IT HAVE?</a:t>
            </a:r>
            <a:endParaRPr sz="1364" dirty="0">
              <a:solidFill>
                <a:srgbClr val="449222"/>
              </a:solidFill>
            </a:endParaRPr>
          </a:p>
        </p:txBody>
      </p:sp>
      <p:sp>
        <p:nvSpPr>
          <p:cNvPr id="139" name="Google Shape;139;p20"/>
          <p:cNvSpPr txBox="1"/>
          <p:nvPr/>
        </p:nvSpPr>
        <p:spPr>
          <a:xfrm>
            <a:off x="6296911" y="4293184"/>
            <a:ext cx="4240909" cy="1104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  <a:spcBef>
                <a:spcPts val="818"/>
              </a:spcBef>
            </a:pPr>
            <a:r>
              <a:rPr lang="en" sz="1364" i="1" dirty="0">
                <a:latin typeface="Open Sans Light"/>
                <a:ea typeface="Open Sans Light"/>
                <a:cs typeface="Open Sans Light"/>
                <a:sym typeface="Open Sans Light"/>
              </a:rPr>
              <a:t>How will the idea make money?</a:t>
            </a:r>
            <a:endParaRPr sz="1364" dirty="0"/>
          </a:p>
        </p:txBody>
      </p:sp>
      <p:sp>
        <p:nvSpPr>
          <p:cNvPr id="140" name="Google Shape;140;p20"/>
          <p:cNvSpPr txBox="1"/>
          <p:nvPr/>
        </p:nvSpPr>
        <p:spPr>
          <a:xfrm>
            <a:off x="6354096" y="4016391"/>
            <a:ext cx="2932364" cy="42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0000"/>
              </a:lnSpc>
              <a:spcBef>
                <a:spcPts val="818"/>
              </a:spcBef>
              <a:buClr>
                <a:srgbClr val="000000"/>
              </a:buClr>
              <a:buSzPts val="1500"/>
            </a:pPr>
            <a:r>
              <a:rPr lang="en" sz="1364" b="1" dirty="0">
                <a:solidFill>
                  <a:srgbClr val="449222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FUNDING MODEL</a:t>
            </a:r>
            <a:endParaRPr sz="1364" dirty="0">
              <a:solidFill>
                <a:srgbClr val="449222"/>
              </a:solidFill>
            </a:endParaRPr>
          </a:p>
        </p:txBody>
      </p:sp>
      <p:sp>
        <p:nvSpPr>
          <p:cNvPr id="141" name="Google Shape;141;p20"/>
          <p:cNvSpPr txBox="1"/>
          <p:nvPr/>
        </p:nvSpPr>
        <p:spPr>
          <a:xfrm>
            <a:off x="235727" y="1949857"/>
            <a:ext cx="5537275" cy="1861095"/>
          </a:xfrm>
          <a:prstGeom prst="rect">
            <a:avLst/>
          </a:prstGeom>
          <a:noFill/>
          <a:ln w="9525" cap="flat" cmpd="sng">
            <a:solidFill>
              <a:srgbClr val="449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523" tIns="91523" rIns="91523" bIns="91523" anchor="t" anchorCtr="0">
            <a:noAutofit/>
          </a:bodyPr>
          <a:lstStyle/>
          <a:p>
            <a:endParaRPr sz="1364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2" name="Google Shape;142;p20"/>
          <p:cNvSpPr txBox="1"/>
          <p:nvPr/>
        </p:nvSpPr>
        <p:spPr>
          <a:xfrm>
            <a:off x="6296918" y="1954510"/>
            <a:ext cx="5537274" cy="1861095"/>
          </a:xfrm>
          <a:prstGeom prst="rect">
            <a:avLst/>
          </a:prstGeom>
          <a:noFill/>
          <a:ln w="9525" cap="flat" cmpd="sng">
            <a:solidFill>
              <a:srgbClr val="449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523" tIns="91523" rIns="91523" bIns="91523" anchor="t" anchorCtr="0">
            <a:noAutofit/>
          </a:bodyPr>
          <a:lstStyle/>
          <a:p>
            <a:endParaRPr sz="1364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282508" y="4697372"/>
            <a:ext cx="5490494" cy="1844655"/>
          </a:xfrm>
          <a:prstGeom prst="rect">
            <a:avLst/>
          </a:prstGeom>
          <a:noFill/>
          <a:ln w="9525" cap="flat" cmpd="sng">
            <a:solidFill>
              <a:srgbClr val="449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523" tIns="91523" rIns="91523" bIns="91523" anchor="t" anchorCtr="0">
            <a:noAutofit/>
          </a:bodyPr>
          <a:lstStyle/>
          <a:p>
            <a:endParaRPr sz="1364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4" name="Google Shape;144;p20"/>
          <p:cNvSpPr txBox="1"/>
          <p:nvPr/>
        </p:nvSpPr>
        <p:spPr>
          <a:xfrm>
            <a:off x="6296917" y="4697372"/>
            <a:ext cx="5537273" cy="1861095"/>
          </a:xfrm>
          <a:prstGeom prst="rect">
            <a:avLst/>
          </a:prstGeom>
          <a:noFill/>
          <a:ln w="9525" cap="flat" cmpd="sng">
            <a:solidFill>
              <a:srgbClr val="449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523" tIns="91523" rIns="91523" bIns="91523" anchor="t" anchorCtr="0">
            <a:noAutofit/>
          </a:bodyPr>
          <a:lstStyle/>
          <a:p>
            <a:endParaRPr sz="1364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BBBC583E3FC43A632E1F818CD7F37" ma:contentTypeVersion="12" ma:contentTypeDescription="Create a new document." ma:contentTypeScope="" ma:versionID="fce552fb08026142f6cee340f1d754ec">
  <xsd:schema xmlns:xsd="http://www.w3.org/2001/XMLSchema" xmlns:xs="http://www.w3.org/2001/XMLSchema" xmlns:p="http://schemas.microsoft.com/office/2006/metadata/properties" xmlns:ns2="c4053f76-7634-4709-93fe-8d7aba797e77" xmlns:ns3="efd01dfa-e85a-4020-8b3d-cd7113b2850d" targetNamespace="http://schemas.microsoft.com/office/2006/metadata/properties" ma:root="true" ma:fieldsID="8a89027f420c5b6af52e42621a34728f" ns2:_="" ns3:_="">
    <xsd:import namespace="c4053f76-7634-4709-93fe-8d7aba797e77"/>
    <xsd:import namespace="efd01dfa-e85a-4020-8b3d-cd7113b285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053f76-7634-4709-93fe-8d7aba797e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d01dfa-e85a-4020-8b3d-cd7113b2850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1A14F5-65A4-42B1-8276-353E93C715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053f76-7634-4709-93fe-8d7aba797e77"/>
    <ds:schemaRef ds:uri="efd01dfa-e85a-4020-8b3d-cd7113b285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799953-A7B1-4950-B779-DA83D8A1D5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4C556-FE94-482E-99DA-C161A5BD420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fd01dfa-e85a-4020-8b3d-cd7113b2850d"/>
    <ds:schemaRef ds:uri="http://purl.org/dc/elements/1.1/"/>
    <ds:schemaRef ds:uri="http://schemas.microsoft.com/office/2006/metadata/properties"/>
    <ds:schemaRef ds:uri="c4053f76-7634-4709-93fe-8d7aba797e7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Light</vt:lpstr>
      <vt:lpstr>Open Sans SemiBold</vt:lpstr>
      <vt:lpstr>Office Theme</vt:lpstr>
      <vt:lpstr>Idea Name:</vt:lpstr>
    </vt:vector>
  </TitlesOfParts>
  <Company>St John Ambulance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 Name:</dc:title>
  <dc:creator>Olivia Thomson</dc:creator>
  <cp:lastModifiedBy>Olivia Thomson</cp:lastModifiedBy>
  <cp:revision>1</cp:revision>
  <dcterms:created xsi:type="dcterms:W3CDTF">2022-08-02T09:41:38Z</dcterms:created>
  <dcterms:modified xsi:type="dcterms:W3CDTF">2022-08-02T09:45:45Z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0x01010040EBBBC583E3FC43A632E1F818CD7F37</vt:lpwstr>
  </property>
</Properties>
</file>