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7543800" cx="10744200"/>
  <p:notesSz cx="6858000" cy="9144000"/>
  <p:embeddedFontLst>
    <p:embeddedFont>
      <p:font typeface="Open Sans SemiBold"/>
      <p:regular r:id="rId20"/>
      <p:bold r:id="rId21"/>
      <p:italic r:id="rId22"/>
      <p:boldItalic r:id="rId23"/>
    </p:embeddedFont>
    <p:embeddedFont>
      <p:font typeface="Open Sans Medium"/>
      <p:regular r:id="rId24"/>
      <p:bold r:id="rId25"/>
      <p:italic r:id="rId26"/>
      <p:boldItalic r:id="rId27"/>
    </p:embeddedFont>
    <p:embeddedFont>
      <p:font typeface="Open Sans Light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76">
          <p15:clr>
            <a:srgbClr val="A4A3A4"/>
          </p15:clr>
        </p15:guide>
        <p15:guide id="2" pos="3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76" orient="horz"/>
        <p:guide pos="33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regular.fntdata"/><Relationship Id="rId22" Type="http://schemas.openxmlformats.org/officeDocument/2006/relationships/font" Target="fonts/OpenSansSemiBold-italic.fntdata"/><Relationship Id="rId21" Type="http://schemas.openxmlformats.org/officeDocument/2006/relationships/font" Target="fonts/OpenSansSemiBold-bold.fntdata"/><Relationship Id="rId24" Type="http://schemas.openxmlformats.org/officeDocument/2006/relationships/font" Target="fonts/OpenSansMedium-regular.fntdata"/><Relationship Id="rId23" Type="http://schemas.openxmlformats.org/officeDocument/2006/relationships/font" Target="fonts/OpenSa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Medium-italic.fntdata"/><Relationship Id="rId25" Type="http://schemas.openxmlformats.org/officeDocument/2006/relationships/font" Target="fonts/OpenSansMedium-bold.fntdata"/><Relationship Id="rId28" Type="http://schemas.openxmlformats.org/officeDocument/2006/relationships/font" Target="fonts/OpenSansLight-regular.fntdata"/><Relationship Id="rId27" Type="http://schemas.openxmlformats.org/officeDocument/2006/relationships/font" Target="fonts/OpenSa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Light-boldItalic.fntdata"/><Relationship Id="rId30" Type="http://schemas.openxmlformats.org/officeDocument/2006/relationships/font" Target="fonts/OpenSansLight-italic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84078ca73_0_0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84078ca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96dcf6942_0_48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96dcf694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96dcf6942_0_53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096dcf694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96dcf6942_0_63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96dcf694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96dcf6942_0_68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96dcf694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96dcf6942_0_75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96dcf694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84078c5f3_0_289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84078c5f3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22f395415_0_108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22f39541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84078c5f3_0_298:notes"/>
          <p:cNvSpPr/>
          <p:nvPr>
            <p:ph idx="2" type="sldImg"/>
          </p:nvPr>
        </p:nvSpPr>
        <p:spPr>
          <a:xfrm>
            <a:off x="1231323" y="1143000"/>
            <a:ext cx="4395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84078c5f3_0_2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canvas is made of 9 component parts.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90500" marR="190500" rtl="0" algn="l">
              <a:lnSpc>
                <a:spcPct val="115000"/>
              </a:lnSpc>
              <a:spcBef>
                <a:spcPts val="200"/>
              </a:spcBef>
              <a:spcAft>
                <a:spcPts val="260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084078c5f3_0_2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96dcf6942_0_0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96dcf69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96dcf6942_0_14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96dcf694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96dcf6942_0_33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96dcf694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96dcf6942_0_38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096dcf694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96dcf6942_0_43:notes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96dcf694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6257" y="1092043"/>
            <a:ext cx="10011600" cy="30105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6247" y="4156717"/>
            <a:ext cx="10011600" cy="1162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6247" y="1622317"/>
            <a:ext cx="10011600" cy="28797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6247" y="4623263"/>
            <a:ext cx="10011600" cy="1907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oxes + subtitle">
  <p:cSld name="2 boxes v2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"/>
              <a:buNone/>
              <a:defRPr b="1" i="0" sz="3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0950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90326" y="2375890"/>
            <a:ext cx="4665000" cy="40884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5688916" y="2375890"/>
            <a:ext cx="4551300" cy="4065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390380" y="1356850"/>
            <a:ext cx="9960000" cy="8211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1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oxes">
  <p:cSld name="2 boxes v2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1775" wrap="square" tIns="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90326" y="1672907"/>
            <a:ext cx="4665000" cy="4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5688916" y="1672907"/>
            <a:ext cx="4551000" cy="4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ox + subtitle">
  <p:cSld name="Title only v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1125" wrap="square" tIns="0">
            <a:norm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79019" y="2376000"/>
            <a:ext cx="9960000" cy="43662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subTitle"/>
          </p:nvPr>
        </p:nvSpPr>
        <p:spPr>
          <a:xfrm>
            <a:off x="390868" y="1345383"/>
            <a:ext cx="9960000" cy="8328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1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6247" y="3154580"/>
            <a:ext cx="10011600" cy="12345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6247" y="1690297"/>
            <a:ext cx="46998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78070" y="1690297"/>
            <a:ext cx="46998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6247" y="814880"/>
            <a:ext cx="3299400" cy="11085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6247" y="2038080"/>
            <a:ext cx="3299400" cy="46632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6044" y="660220"/>
            <a:ext cx="7482300" cy="59997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72100" y="-183"/>
            <a:ext cx="5372100" cy="75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1963" y="1808657"/>
            <a:ext cx="4753200" cy="21741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1963" y="4111177"/>
            <a:ext cx="4753200" cy="18114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803913" y="1061977"/>
            <a:ext cx="4508400" cy="54195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6247" y="6204843"/>
            <a:ext cx="7048500" cy="8874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guykawasaki.com/the-only-10-slides-you-need-in-your-pitch/" TargetMode="External"/><Relationship Id="rId4" Type="http://schemas.openxmlformats.org/officeDocument/2006/relationships/hyperlink" Target="https://gimletmedia.com/shows/the-pitch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62047" y="1932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I want to create a clear, compelling and inspiring story about my idea 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to convince my audience to invest in a pilot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6487800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PITCH DECK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73" name="Google Shape;73;p16"/>
          <p:cNvCxnSpPr/>
          <p:nvPr/>
        </p:nvCxnSpPr>
        <p:spPr>
          <a:xfrm>
            <a:off x="6309875" y="0"/>
            <a:ext cx="14100" cy="9252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6"/>
          <p:cNvSpPr txBox="1"/>
          <p:nvPr/>
        </p:nvSpPr>
        <p:spPr>
          <a:xfrm>
            <a:off x="338225" y="1402175"/>
            <a:ext cx="43356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What is it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A concise, punchy presentation of the innovation that brings to life the full customer proposition and the rationale for backing it. It might include all or a selection of: your audience insight; a summary of the proposition; key features and benefits; how it works; customer journey; competitive differentiation; revenue drivers, income potential and benchmark costs; and operating model, with risks and considerations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When to use it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Light"/>
                <a:ea typeface="Open Sans Light"/>
                <a:cs typeface="Open Sans Light"/>
                <a:sym typeface="Open Sans Light"/>
              </a:rPr>
              <a:t>At the end of the innovation cycle, when you are confident the innovation is desirable, feasible and commercially viable and you want to secure funding for a pilot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pen Sans"/>
                <a:ea typeface="Open Sans"/>
                <a:cs typeface="Open Sans"/>
                <a:sym typeface="Open Sans"/>
              </a:rPr>
              <a:t>Learn More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12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READ: </a:t>
            </a:r>
            <a:r>
              <a:rPr lang="en" sz="1200" u="sng">
                <a:solidFill>
                  <a:schemeClr val="hlink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3"/>
              </a:rPr>
              <a:t>Guy Kawasaki pitch deck</a:t>
            </a:r>
            <a:endParaRPr sz="12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LISTEN: </a:t>
            </a:r>
            <a:r>
              <a:rPr lang="en" sz="1200" u="sng">
                <a:solidFill>
                  <a:schemeClr val="hlink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4"/>
              </a:rPr>
              <a:t>the Pitch podcast</a:t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5025525" y="7137850"/>
            <a:ext cx="5234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*Based on the 10-20-30 rule of powerpoint: 10 slides, 20 minutes, 30 font</a:t>
            </a:r>
            <a:endParaRPr sz="1000"/>
          </a:p>
        </p:txBody>
      </p:sp>
      <p:sp>
        <p:nvSpPr>
          <p:cNvPr id="76" name="Google Shape;76;p16"/>
          <p:cNvSpPr txBox="1"/>
          <p:nvPr/>
        </p:nvSpPr>
        <p:spPr>
          <a:xfrm>
            <a:off x="5207850" y="1402175"/>
            <a:ext cx="5066100" cy="49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pitch has 10 slides*: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1. </a:t>
            </a: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Title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Summarising the brief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2. </a:t>
            </a: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Grab attention 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Excite your audience with a bold statement about the potential impact of your idea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3. </a:t>
            </a: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audience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Introduce your target audience, their wants and needs.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4. </a:t>
            </a: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problem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Describe the pain you are alleviating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5. </a:t>
            </a: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solution 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Describe your proposition and its core benefit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6. </a:t>
            </a: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difference 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Explain what is unique and differentiated about it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7. </a:t>
            </a: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impact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Describe the impact the idea could have on the audience, market and organisation.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8. </a:t>
            </a: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Business model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Explain how it will make money and projected income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9. </a:t>
            </a: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Go To Market plan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Explain how you’ll get it in front of customers, from pilot to full launch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20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10. </a:t>
            </a:r>
            <a:r>
              <a:rPr b="1" lang="en" sz="12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Timelines and investment 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Explain next steps and investment ask 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/>
        </p:nvSpPr>
        <p:spPr>
          <a:xfrm>
            <a:off x="81825" y="2018825"/>
            <a:ext cx="6622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pen Sans Light"/>
                <a:ea typeface="Open Sans Light"/>
                <a:cs typeface="Open Sans Light"/>
                <a:sym typeface="Open Sans Light"/>
              </a:rPr>
              <a:t>Describe what is different about your idea vs. what’s currently available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4275" y="3025"/>
            <a:ext cx="10744200" cy="1108200"/>
          </a:xfrm>
          <a:prstGeom prst="rect">
            <a:avLst/>
          </a:prstGeom>
          <a:solidFill>
            <a:srgbClr val="6AA84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DIFFERENCE</a:t>
            </a:r>
            <a:endParaRPr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/>
        </p:nvSpPr>
        <p:spPr>
          <a:xfrm>
            <a:off x="81825" y="2018825"/>
            <a:ext cx="6622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pen Sans Light"/>
                <a:ea typeface="Open Sans Light"/>
                <a:cs typeface="Open Sans Light"/>
                <a:sym typeface="Open Sans Light"/>
              </a:rPr>
              <a:t>Describe the impact your proposition will have, with proof points/feedback from testing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4275" y="3025"/>
            <a:ext cx="10744200" cy="1108200"/>
          </a:xfrm>
          <a:prstGeom prst="rect">
            <a:avLst/>
          </a:prstGeom>
          <a:solidFill>
            <a:srgbClr val="6AA84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IMPACT</a:t>
            </a:r>
            <a:endParaRPr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/>
        </p:nvSpPr>
        <p:spPr>
          <a:xfrm>
            <a:off x="81825" y="2018825"/>
            <a:ext cx="6622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pen Sans Light"/>
                <a:ea typeface="Open Sans Light"/>
                <a:cs typeface="Open Sans Light"/>
                <a:sym typeface="Open Sans Light"/>
              </a:rPr>
              <a:t>Explain how the idea will make money (inc revenue streams and projected income potential)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4275" y="3025"/>
            <a:ext cx="10744200" cy="1108200"/>
          </a:xfrm>
          <a:prstGeom prst="rect">
            <a:avLst/>
          </a:prstGeom>
          <a:solidFill>
            <a:srgbClr val="6AA84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BUSINESS MODEL</a:t>
            </a:r>
            <a:endParaRPr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/>
        </p:nvSpPr>
        <p:spPr>
          <a:xfrm>
            <a:off x="81825" y="2018825"/>
            <a:ext cx="6622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pen Sans Light"/>
                <a:ea typeface="Open Sans Light"/>
                <a:cs typeface="Open Sans Light"/>
                <a:sym typeface="Open Sans Light"/>
              </a:rPr>
              <a:t>Explain how you will get this in front of customers (from pilot to full launch)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4275" y="3025"/>
            <a:ext cx="10744200" cy="1108200"/>
          </a:xfrm>
          <a:prstGeom prst="rect">
            <a:avLst/>
          </a:prstGeom>
          <a:solidFill>
            <a:srgbClr val="6AA84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GO-TO-MARKET PLAN</a:t>
            </a:r>
            <a:endParaRPr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/>
        </p:nvSpPr>
        <p:spPr>
          <a:xfrm>
            <a:off x="81825" y="2018825"/>
            <a:ext cx="6622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pen Sans Light"/>
                <a:ea typeface="Open Sans Light"/>
                <a:cs typeface="Open Sans Light"/>
                <a:sym typeface="Open Sans Light"/>
              </a:rPr>
              <a:t>Explain next steps and investment ask 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4275" y="3025"/>
            <a:ext cx="10744200" cy="1108200"/>
          </a:xfrm>
          <a:prstGeom prst="rect">
            <a:avLst/>
          </a:prstGeom>
          <a:solidFill>
            <a:srgbClr val="6AA84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INVESTMENT &amp; TIMELINES</a:t>
            </a:r>
            <a:endParaRPr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338225" y="1402175"/>
            <a:ext cx="9645900" cy="59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pitch has 10 slides*:</a:t>
            </a:r>
            <a:endParaRPr b="1" sz="17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1. </a:t>
            </a: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Title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Summarising the brief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2. </a:t>
            </a: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Grab attention 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Excite your audience with a bold statement about the potential impact of your idea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3. </a:t>
            </a: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audience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Introduce your target audience, their wants and needs.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4. </a:t>
            </a: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problem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Describe the pain you are alleviating 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5. </a:t>
            </a: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solution 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Describe your proposition and its core benefit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6. </a:t>
            </a: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difference 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Explain what is unique and differentiated about it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7. </a:t>
            </a: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impact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Describe the impact the idea could have on the audience, market and organisation.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8. </a:t>
            </a: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Business model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Explain how it will make money and projected income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9. </a:t>
            </a: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Go To Market plan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Explain how you’ll get it in front of customers, from pilot to full launch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10. </a:t>
            </a:r>
            <a:r>
              <a:rPr b="1" lang="en" sz="17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Timelines and investment 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Explain next steps and investment ask </a:t>
            </a:r>
            <a:endParaRPr sz="17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262049" y="193200"/>
            <a:ext cx="61668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>
                <a:latin typeface="Open Sans Light"/>
                <a:ea typeface="Open Sans Light"/>
                <a:cs typeface="Open Sans Light"/>
                <a:sym typeface="Open Sans Light"/>
              </a:rPr>
              <a:t>THE TEMPLATE</a:t>
            </a:r>
            <a:endParaRPr sz="2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84" name="Google Shape;84;p17"/>
          <p:cNvCxnSpPr/>
          <p:nvPr/>
        </p:nvCxnSpPr>
        <p:spPr>
          <a:xfrm flipH="1">
            <a:off x="59177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7"/>
          <p:cNvSpPr txBox="1"/>
          <p:nvPr/>
        </p:nvSpPr>
        <p:spPr>
          <a:xfrm>
            <a:off x="6030600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PITCH DECK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5025525" y="7137850"/>
            <a:ext cx="5234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*Based on the 10-20-30 rule of powerpoint: 10 slides, 20 minutes, 30 font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338225" y="897425"/>
            <a:ext cx="9935700" cy="981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3197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6487800" y="193188"/>
            <a:ext cx="44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19704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PITCH DECK</a:t>
            </a:r>
            <a:endParaRPr sz="2300">
              <a:solidFill>
                <a:srgbClr val="319704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93" name="Google Shape;93;p18"/>
          <p:cNvCxnSpPr/>
          <p:nvPr/>
        </p:nvCxnSpPr>
        <p:spPr>
          <a:xfrm flipH="1">
            <a:off x="6374975" y="0"/>
            <a:ext cx="11100" cy="953100"/>
          </a:xfrm>
          <a:prstGeom prst="straightConnector1">
            <a:avLst/>
          </a:prstGeom>
          <a:noFill/>
          <a:ln cap="flat" cmpd="sng" w="19050">
            <a:solidFill>
              <a:srgbClr val="31970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8"/>
          <p:cNvSpPr txBox="1"/>
          <p:nvPr>
            <p:ph type="title"/>
          </p:nvPr>
        </p:nvSpPr>
        <p:spPr>
          <a:xfrm>
            <a:off x="262049" y="193200"/>
            <a:ext cx="57021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>
                <a:latin typeface="Open Sans Light"/>
                <a:ea typeface="Open Sans Light"/>
                <a:cs typeface="Open Sans Light"/>
                <a:sym typeface="Open Sans Light"/>
              </a:rPr>
              <a:t>HOW TO USE IT </a:t>
            </a:r>
            <a:endParaRPr sz="2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338225" y="1402175"/>
            <a:ext cx="7817100" cy="52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STEP 1</a:t>
            </a:r>
            <a:endParaRPr b="1" sz="1200">
              <a:solidFill>
                <a:srgbClr val="449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Print out the heading of the 10 slides for the pitch deck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2</a:t>
            </a:r>
            <a:endParaRPr b="1" sz="1200">
              <a:solidFill>
                <a:srgbClr val="449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Begin on post-it notes, writing out the argument for each slide in a line. We find it helps to write out by hand first, before trying to type directly into slides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3</a:t>
            </a:r>
            <a:endParaRPr b="1" sz="1200">
              <a:solidFill>
                <a:srgbClr val="449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Rewrite and refine the story of your deck a few times before committing it to slides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4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When you’re happy with the overall story, find the right proofpoint, datapoint or image to support the argument on each slide. Try to be as picky and precise as possible - only add content that is fundamental and essential. This is a challenge - you will have weeks or months of content and data you could share, but the magic behind powerful pitch decks is to be as clear and focused as possible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5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Put important but not essential detail in the appendix. You can call on this information the presentation if needed.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190500" rtl="0" algn="just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49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6</a:t>
            </a:r>
            <a:endParaRPr b="1" sz="1200">
              <a:solidFill>
                <a:srgbClr val="449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190500" rtl="0" algn="just">
              <a:lnSpc>
                <a:spcPct val="115000"/>
              </a:lnSpc>
              <a:spcBef>
                <a:spcPts val="4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Practice presenting your pitch deck to a colleague who is totally new to the project - is the story as clear as it could be?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Make edits as needed.</a:t>
            </a:r>
            <a:endParaRPr b="1" sz="1300">
              <a:solidFill>
                <a:srgbClr val="449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135500" y="1036400"/>
            <a:ext cx="2447100" cy="194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0" y="0"/>
            <a:ext cx="10744200" cy="761400"/>
          </a:xfrm>
          <a:prstGeom prst="rect">
            <a:avLst/>
          </a:prstGeom>
          <a:solidFill>
            <a:srgbClr val="319704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9625" lIns="99625" spcFirstLastPara="1" rIns="99625" wrap="square" tIns="99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194960" y="25080"/>
            <a:ext cx="6003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9625" lIns="99625" spcFirstLastPara="1" rIns="99625" wrap="square" tIns="99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PITCH DECK</a:t>
            </a:r>
            <a:endParaRPr sz="2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 this template to create a concise and punchy pitch for investment in your idea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04" name="Google Shape;104;p19"/>
          <p:cNvGrpSpPr/>
          <p:nvPr/>
        </p:nvGrpSpPr>
        <p:grpSpPr>
          <a:xfrm>
            <a:off x="2725955" y="1036367"/>
            <a:ext cx="2447270" cy="1944684"/>
            <a:chOff x="668900" y="1036400"/>
            <a:chExt cx="2663550" cy="1969500"/>
          </a:xfrm>
        </p:grpSpPr>
        <p:sp>
          <p:nvSpPr>
            <p:cNvPr id="105" name="Google Shape;105;p19"/>
            <p:cNvSpPr/>
            <p:nvPr/>
          </p:nvSpPr>
          <p:spPr>
            <a:xfrm>
              <a:off x="668900" y="1036400"/>
              <a:ext cx="2663400" cy="1969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9"/>
            <p:cNvSpPr txBox="1"/>
            <p:nvPr/>
          </p:nvSpPr>
          <p:spPr>
            <a:xfrm>
              <a:off x="673550" y="1039475"/>
              <a:ext cx="2658900" cy="405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GRAB ATTENTION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7" name="Google Shape;107;p19"/>
          <p:cNvGrpSpPr/>
          <p:nvPr/>
        </p:nvGrpSpPr>
        <p:grpSpPr>
          <a:xfrm>
            <a:off x="135500" y="1048644"/>
            <a:ext cx="2447529" cy="1944792"/>
            <a:chOff x="0" y="0"/>
            <a:chExt cx="10744200" cy="7543800"/>
          </a:xfrm>
        </p:grpSpPr>
        <p:pic>
          <p:nvPicPr>
            <p:cNvPr id="108" name="Google Shape;108;p19"/>
            <p:cNvPicPr preferRelativeResize="0"/>
            <p:nvPr/>
          </p:nvPicPr>
          <p:blipFill rotWithShape="1">
            <a:blip r:embed="rId3">
              <a:alphaModFix/>
            </a:blip>
            <a:srcRect b="0" l="0" r="0" t="1195"/>
            <a:stretch/>
          </p:blipFill>
          <p:spPr>
            <a:xfrm>
              <a:off x="0" y="0"/>
              <a:ext cx="7600950" cy="340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06200" y="3259850"/>
              <a:ext cx="7600950" cy="344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9"/>
            <p:cNvPicPr preferRelativeResize="0"/>
            <p:nvPr/>
          </p:nvPicPr>
          <p:blipFill rotWithShape="1">
            <a:blip r:embed="rId3">
              <a:alphaModFix/>
            </a:blip>
            <a:srcRect b="29173" l="67086" r="0" t="0"/>
            <a:stretch/>
          </p:blipFill>
          <p:spPr>
            <a:xfrm>
              <a:off x="0" y="5101625"/>
              <a:ext cx="2501750" cy="244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9"/>
            <p:cNvPicPr preferRelativeResize="0"/>
            <p:nvPr/>
          </p:nvPicPr>
          <p:blipFill rotWithShape="1">
            <a:blip r:embed="rId3">
              <a:alphaModFix/>
            </a:blip>
            <a:srcRect b="35868" l="0" r="0" t="0"/>
            <a:stretch/>
          </p:blipFill>
          <p:spPr>
            <a:xfrm>
              <a:off x="76200" y="5332450"/>
              <a:ext cx="7600950" cy="221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9"/>
            <p:cNvPicPr preferRelativeResize="0"/>
            <p:nvPr/>
          </p:nvPicPr>
          <p:blipFill rotWithShape="1">
            <a:blip r:embed="rId3">
              <a:alphaModFix/>
            </a:blip>
            <a:srcRect b="0" l="0" r="30328" t="2400"/>
            <a:stretch/>
          </p:blipFill>
          <p:spPr>
            <a:xfrm>
              <a:off x="5448300" y="0"/>
              <a:ext cx="5295899" cy="336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9"/>
            <p:cNvPicPr preferRelativeResize="0"/>
            <p:nvPr/>
          </p:nvPicPr>
          <p:blipFill rotWithShape="1">
            <a:blip r:embed="rId3">
              <a:alphaModFix/>
            </a:blip>
            <a:srcRect b="0" l="42089" r="0" t="0"/>
            <a:stretch/>
          </p:blipFill>
          <p:spPr>
            <a:xfrm>
              <a:off x="0" y="3165750"/>
              <a:ext cx="4401674" cy="344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9"/>
            <p:cNvPicPr preferRelativeResize="0"/>
            <p:nvPr/>
          </p:nvPicPr>
          <p:blipFill rotWithShape="1">
            <a:blip r:embed="rId3">
              <a:alphaModFix/>
            </a:blip>
            <a:srcRect b="0" l="0" r="74101" t="2400"/>
            <a:stretch/>
          </p:blipFill>
          <p:spPr>
            <a:xfrm>
              <a:off x="8775600" y="2089300"/>
              <a:ext cx="1968600" cy="336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9"/>
            <p:cNvPicPr preferRelativeResize="0"/>
            <p:nvPr/>
          </p:nvPicPr>
          <p:blipFill rotWithShape="1">
            <a:blip r:embed="rId3">
              <a:alphaModFix/>
            </a:blip>
            <a:srcRect b="0" l="0" r="46196" t="0"/>
            <a:stretch/>
          </p:blipFill>
          <p:spPr>
            <a:xfrm>
              <a:off x="6654625" y="4095750"/>
              <a:ext cx="4089574" cy="3448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9"/>
          <p:cNvSpPr txBox="1"/>
          <p:nvPr/>
        </p:nvSpPr>
        <p:spPr>
          <a:xfrm>
            <a:off x="475914" y="1733601"/>
            <a:ext cx="1502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TITLE</a:t>
            </a:r>
            <a:endParaRPr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Summary of the brief</a:t>
            </a:r>
            <a:endParaRPr sz="900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17" name="Google Shape;117;p19"/>
          <p:cNvGrpSpPr/>
          <p:nvPr/>
        </p:nvGrpSpPr>
        <p:grpSpPr>
          <a:xfrm>
            <a:off x="5415384" y="1036367"/>
            <a:ext cx="2447270" cy="1944684"/>
            <a:chOff x="668900" y="1036400"/>
            <a:chExt cx="2663550" cy="1969500"/>
          </a:xfrm>
        </p:grpSpPr>
        <p:sp>
          <p:nvSpPr>
            <p:cNvPr id="118" name="Google Shape;118;p19"/>
            <p:cNvSpPr/>
            <p:nvPr/>
          </p:nvSpPr>
          <p:spPr>
            <a:xfrm>
              <a:off x="668900" y="1036400"/>
              <a:ext cx="2663400" cy="1969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 txBox="1"/>
            <p:nvPr/>
          </p:nvSpPr>
          <p:spPr>
            <a:xfrm>
              <a:off x="673550" y="1039475"/>
              <a:ext cx="2658900" cy="405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AUDIENCE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0" name="Google Shape;120;p19"/>
          <p:cNvGrpSpPr/>
          <p:nvPr/>
        </p:nvGrpSpPr>
        <p:grpSpPr>
          <a:xfrm>
            <a:off x="7991020" y="1048698"/>
            <a:ext cx="2447270" cy="1944684"/>
            <a:chOff x="668900" y="1036400"/>
            <a:chExt cx="2663550" cy="1969500"/>
          </a:xfrm>
        </p:grpSpPr>
        <p:sp>
          <p:nvSpPr>
            <p:cNvPr id="121" name="Google Shape;121;p19"/>
            <p:cNvSpPr/>
            <p:nvPr/>
          </p:nvSpPr>
          <p:spPr>
            <a:xfrm>
              <a:off x="668900" y="1036400"/>
              <a:ext cx="2663400" cy="1969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9"/>
            <p:cNvSpPr txBox="1"/>
            <p:nvPr/>
          </p:nvSpPr>
          <p:spPr>
            <a:xfrm>
              <a:off x="673550" y="1039475"/>
              <a:ext cx="2658900" cy="405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PROBLEM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3" name="Google Shape;123;p19"/>
          <p:cNvSpPr txBox="1"/>
          <p:nvPr/>
        </p:nvSpPr>
        <p:spPr>
          <a:xfrm>
            <a:off x="2807775" y="1655750"/>
            <a:ext cx="219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Excite your audience with a bold statement about the potential impact of your idea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5399400" y="1655750"/>
            <a:ext cx="219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Introduce the audience you are targeting, what they want and need</a:t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8041650" y="1655750"/>
            <a:ext cx="219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Describe/visualise the pain you alleviating for them</a:t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26" name="Google Shape;126;p19"/>
          <p:cNvGrpSpPr/>
          <p:nvPr/>
        </p:nvGrpSpPr>
        <p:grpSpPr>
          <a:xfrm>
            <a:off x="135505" y="3393692"/>
            <a:ext cx="2447270" cy="1944684"/>
            <a:chOff x="668900" y="1036400"/>
            <a:chExt cx="2663550" cy="1969500"/>
          </a:xfrm>
        </p:grpSpPr>
        <p:sp>
          <p:nvSpPr>
            <p:cNvPr id="127" name="Google Shape;127;p19"/>
            <p:cNvSpPr/>
            <p:nvPr/>
          </p:nvSpPr>
          <p:spPr>
            <a:xfrm>
              <a:off x="668900" y="1036400"/>
              <a:ext cx="2663400" cy="1969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 txBox="1"/>
            <p:nvPr/>
          </p:nvSpPr>
          <p:spPr>
            <a:xfrm>
              <a:off x="673550" y="1039475"/>
              <a:ext cx="2658900" cy="405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SOLUTION 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9" name="Google Shape;129;p19"/>
          <p:cNvGrpSpPr/>
          <p:nvPr/>
        </p:nvGrpSpPr>
        <p:grpSpPr>
          <a:xfrm>
            <a:off x="2824934" y="3393692"/>
            <a:ext cx="2447270" cy="1944684"/>
            <a:chOff x="668900" y="1036400"/>
            <a:chExt cx="2663550" cy="1969500"/>
          </a:xfrm>
        </p:grpSpPr>
        <p:sp>
          <p:nvSpPr>
            <p:cNvPr id="130" name="Google Shape;130;p19"/>
            <p:cNvSpPr/>
            <p:nvPr/>
          </p:nvSpPr>
          <p:spPr>
            <a:xfrm>
              <a:off x="668900" y="1036400"/>
              <a:ext cx="2663400" cy="1969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 txBox="1"/>
            <p:nvPr/>
          </p:nvSpPr>
          <p:spPr>
            <a:xfrm>
              <a:off x="673550" y="1039475"/>
              <a:ext cx="2658900" cy="405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DIFFERENCE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2" name="Google Shape;132;p19"/>
          <p:cNvGrpSpPr/>
          <p:nvPr/>
        </p:nvGrpSpPr>
        <p:grpSpPr>
          <a:xfrm>
            <a:off x="5400570" y="3406023"/>
            <a:ext cx="2447270" cy="1944684"/>
            <a:chOff x="668900" y="1036400"/>
            <a:chExt cx="2663550" cy="1969500"/>
          </a:xfrm>
        </p:grpSpPr>
        <p:sp>
          <p:nvSpPr>
            <p:cNvPr id="133" name="Google Shape;133;p19"/>
            <p:cNvSpPr/>
            <p:nvPr/>
          </p:nvSpPr>
          <p:spPr>
            <a:xfrm>
              <a:off x="668900" y="1036400"/>
              <a:ext cx="2663400" cy="1969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673550" y="1039475"/>
              <a:ext cx="2658900" cy="405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IMPACT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5" name="Google Shape;135;p19"/>
          <p:cNvSpPr txBox="1"/>
          <p:nvPr/>
        </p:nvSpPr>
        <p:spPr>
          <a:xfrm>
            <a:off x="217325" y="4013075"/>
            <a:ext cx="219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Describe and visualise your proposition (inc. summary and key benefit)</a:t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2808950" y="4013075"/>
            <a:ext cx="219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Describe what is different about your idea vs. what’s currently available</a:t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5451200" y="4013075"/>
            <a:ext cx="239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Describe the impact your proposition will have, with proof points/feedback from testing</a:t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38" name="Google Shape;138;p19"/>
          <p:cNvGrpSpPr/>
          <p:nvPr/>
        </p:nvGrpSpPr>
        <p:grpSpPr>
          <a:xfrm>
            <a:off x="142844" y="5453717"/>
            <a:ext cx="2447270" cy="1944684"/>
            <a:chOff x="668900" y="1036400"/>
            <a:chExt cx="2663550" cy="1969500"/>
          </a:xfrm>
        </p:grpSpPr>
        <p:sp>
          <p:nvSpPr>
            <p:cNvPr id="139" name="Google Shape;139;p19"/>
            <p:cNvSpPr/>
            <p:nvPr/>
          </p:nvSpPr>
          <p:spPr>
            <a:xfrm>
              <a:off x="668900" y="1036400"/>
              <a:ext cx="2663400" cy="1969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 txBox="1"/>
            <p:nvPr/>
          </p:nvSpPr>
          <p:spPr>
            <a:xfrm>
              <a:off x="673550" y="1039475"/>
              <a:ext cx="2658900" cy="405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BUSINESS MODEL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1" name="Google Shape;141;p19"/>
          <p:cNvGrpSpPr/>
          <p:nvPr/>
        </p:nvGrpSpPr>
        <p:grpSpPr>
          <a:xfrm>
            <a:off x="2832273" y="5453717"/>
            <a:ext cx="2447270" cy="1944684"/>
            <a:chOff x="668900" y="1036400"/>
            <a:chExt cx="2663550" cy="1969500"/>
          </a:xfrm>
        </p:grpSpPr>
        <p:sp>
          <p:nvSpPr>
            <p:cNvPr id="142" name="Google Shape;142;p19"/>
            <p:cNvSpPr/>
            <p:nvPr/>
          </p:nvSpPr>
          <p:spPr>
            <a:xfrm>
              <a:off x="668900" y="1036400"/>
              <a:ext cx="2663400" cy="1969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9"/>
            <p:cNvSpPr txBox="1"/>
            <p:nvPr/>
          </p:nvSpPr>
          <p:spPr>
            <a:xfrm>
              <a:off x="673550" y="1039475"/>
              <a:ext cx="2658900" cy="405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GO-TO-MARKET PLAN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4" name="Google Shape;144;p19"/>
          <p:cNvGrpSpPr/>
          <p:nvPr/>
        </p:nvGrpSpPr>
        <p:grpSpPr>
          <a:xfrm>
            <a:off x="5407909" y="5466048"/>
            <a:ext cx="2447270" cy="1944684"/>
            <a:chOff x="668900" y="1036400"/>
            <a:chExt cx="2663550" cy="1969500"/>
          </a:xfrm>
        </p:grpSpPr>
        <p:sp>
          <p:nvSpPr>
            <p:cNvPr id="145" name="Google Shape;145;p19"/>
            <p:cNvSpPr/>
            <p:nvPr/>
          </p:nvSpPr>
          <p:spPr>
            <a:xfrm>
              <a:off x="668900" y="1036400"/>
              <a:ext cx="2663400" cy="19695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9"/>
            <p:cNvSpPr txBox="1"/>
            <p:nvPr/>
          </p:nvSpPr>
          <p:spPr>
            <a:xfrm>
              <a:off x="673550" y="1039475"/>
              <a:ext cx="2658900" cy="405300"/>
            </a:xfrm>
            <a:prstGeom prst="rect">
              <a:avLst/>
            </a:prstGeom>
            <a:solidFill>
              <a:srgbClr val="6AA84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INVESTMENT &amp; TIMELINES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7" name="Google Shape;147;p19"/>
          <p:cNvSpPr txBox="1"/>
          <p:nvPr/>
        </p:nvSpPr>
        <p:spPr>
          <a:xfrm>
            <a:off x="224664" y="6073100"/>
            <a:ext cx="219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Explain how the idea will make money (inc revenue streams and projected income potential)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2816289" y="6073100"/>
            <a:ext cx="219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Explain how you will get this in front of customers (from pilot to full launch)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5458539" y="6073100"/>
            <a:ext cx="219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Explain next steps and investment ask 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0" y="0"/>
            <a:ext cx="10742400" cy="749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20"/>
          <p:cNvGrpSpPr/>
          <p:nvPr/>
        </p:nvGrpSpPr>
        <p:grpSpPr>
          <a:xfrm>
            <a:off x="0" y="47199"/>
            <a:ext cx="10744200" cy="7496274"/>
            <a:chOff x="0" y="0"/>
            <a:chExt cx="10744200" cy="7543800"/>
          </a:xfrm>
        </p:grpSpPr>
        <p:pic>
          <p:nvPicPr>
            <p:cNvPr id="156" name="Google Shape;156;p20"/>
            <p:cNvPicPr preferRelativeResize="0"/>
            <p:nvPr/>
          </p:nvPicPr>
          <p:blipFill rotWithShape="1">
            <a:blip r:embed="rId3">
              <a:alphaModFix/>
            </a:blip>
            <a:srcRect b="0" l="0" r="0" t="1195"/>
            <a:stretch/>
          </p:blipFill>
          <p:spPr>
            <a:xfrm>
              <a:off x="0" y="0"/>
              <a:ext cx="7600950" cy="3406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06200" y="3259850"/>
              <a:ext cx="7600950" cy="344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0"/>
            <p:cNvPicPr preferRelativeResize="0"/>
            <p:nvPr/>
          </p:nvPicPr>
          <p:blipFill rotWithShape="1">
            <a:blip r:embed="rId3">
              <a:alphaModFix/>
            </a:blip>
            <a:srcRect b="29173" l="67086" r="0" t="0"/>
            <a:stretch/>
          </p:blipFill>
          <p:spPr>
            <a:xfrm>
              <a:off x="0" y="5101625"/>
              <a:ext cx="2501750" cy="2442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0"/>
            <p:cNvPicPr preferRelativeResize="0"/>
            <p:nvPr/>
          </p:nvPicPr>
          <p:blipFill rotWithShape="1">
            <a:blip r:embed="rId3">
              <a:alphaModFix/>
            </a:blip>
            <a:srcRect b="35868" l="0" r="0" t="0"/>
            <a:stretch/>
          </p:blipFill>
          <p:spPr>
            <a:xfrm>
              <a:off x="76200" y="5332450"/>
              <a:ext cx="7600950" cy="221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0"/>
            <p:cNvPicPr preferRelativeResize="0"/>
            <p:nvPr/>
          </p:nvPicPr>
          <p:blipFill rotWithShape="1">
            <a:blip r:embed="rId3">
              <a:alphaModFix/>
            </a:blip>
            <a:srcRect b="0" l="0" r="30328" t="2400"/>
            <a:stretch/>
          </p:blipFill>
          <p:spPr>
            <a:xfrm>
              <a:off x="5448300" y="0"/>
              <a:ext cx="5295899" cy="336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0"/>
            <p:cNvPicPr preferRelativeResize="0"/>
            <p:nvPr/>
          </p:nvPicPr>
          <p:blipFill rotWithShape="1">
            <a:blip r:embed="rId3">
              <a:alphaModFix/>
            </a:blip>
            <a:srcRect b="0" l="42089" r="0" t="0"/>
            <a:stretch/>
          </p:blipFill>
          <p:spPr>
            <a:xfrm>
              <a:off x="0" y="3165750"/>
              <a:ext cx="4401674" cy="344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0"/>
            <p:cNvPicPr preferRelativeResize="0"/>
            <p:nvPr/>
          </p:nvPicPr>
          <p:blipFill rotWithShape="1">
            <a:blip r:embed="rId3">
              <a:alphaModFix/>
            </a:blip>
            <a:srcRect b="0" l="0" r="74101" t="2400"/>
            <a:stretch/>
          </p:blipFill>
          <p:spPr>
            <a:xfrm>
              <a:off x="8775600" y="2089300"/>
              <a:ext cx="1968600" cy="336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0"/>
            <p:cNvPicPr preferRelativeResize="0"/>
            <p:nvPr/>
          </p:nvPicPr>
          <p:blipFill rotWithShape="1">
            <a:blip r:embed="rId3">
              <a:alphaModFix/>
            </a:blip>
            <a:srcRect b="0" l="0" r="46196" t="0"/>
            <a:stretch/>
          </p:blipFill>
          <p:spPr>
            <a:xfrm>
              <a:off x="6654625" y="4095750"/>
              <a:ext cx="4089574" cy="3448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20"/>
          <p:cNvSpPr txBox="1"/>
          <p:nvPr/>
        </p:nvSpPr>
        <p:spPr>
          <a:xfrm>
            <a:off x="1494350" y="2008125"/>
            <a:ext cx="75555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TITLE</a:t>
            </a:r>
            <a:endParaRPr sz="6000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Summary of the brief</a:t>
            </a:r>
            <a:endParaRPr sz="3600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81825" y="2018825"/>
            <a:ext cx="6622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Open Sans Light"/>
                <a:ea typeface="Open Sans Light"/>
                <a:cs typeface="Open Sans Light"/>
                <a:sym typeface="Open Sans Light"/>
              </a:rPr>
              <a:t>Excite your audience with a bold statement about the potential impact of your idea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4275" y="3025"/>
            <a:ext cx="10744200" cy="1108200"/>
          </a:xfrm>
          <a:prstGeom prst="rect">
            <a:avLst/>
          </a:prstGeom>
          <a:solidFill>
            <a:srgbClr val="6AA84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GRAB ATTENTION</a:t>
            </a:r>
            <a:endParaRPr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/>
        </p:nvSpPr>
        <p:spPr>
          <a:xfrm>
            <a:off x="81825" y="2018825"/>
            <a:ext cx="6622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pen Sans Light"/>
                <a:ea typeface="Open Sans Light"/>
                <a:cs typeface="Open Sans Light"/>
                <a:sym typeface="Open Sans Light"/>
              </a:rPr>
              <a:t>Introduce the audience you are targeting, what they want and need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4275" y="3025"/>
            <a:ext cx="10744200" cy="1108200"/>
          </a:xfrm>
          <a:prstGeom prst="rect">
            <a:avLst/>
          </a:prstGeom>
          <a:solidFill>
            <a:srgbClr val="6AA84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AUDIENCE</a:t>
            </a:r>
            <a:endParaRPr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81825" y="2018825"/>
            <a:ext cx="6622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pen Sans Light"/>
                <a:ea typeface="Open Sans Light"/>
                <a:cs typeface="Open Sans Light"/>
                <a:sym typeface="Open Sans Light"/>
              </a:rPr>
              <a:t>Describe/visualise the pain you alleviating for them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4275" y="3025"/>
            <a:ext cx="10744200" cy="1108200"/>
          </a:xfrm>
          <a:prstGeom prst="rect">
            <a:avLst/>
          </a:prstGeom>
          <a:solidFill>
            <a:srgbClr val="6AA84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PROBLEM</a:t>
            </a:r>
            <a:endParaRPr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81825" y="2018825"/>
            <a:ext cx="6622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Open Sans Light"/>
                <a:ea typeface="Open Sans Light"/>
                <a:cs typeface="Open Sans Light"/>
                <a:sym typeface="Open Sans Light"/>
              </a:rPr>
              <a:t>Describe and visualise your proposition (inc. summary and key benefit)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4275" y="3025"/>
            <a:ext cx="10744200" cy="1108200"/>
          </a:xfrm>
          <a:prstGeom prst="rect">
            <a:avLst/>
          </a:prstGeom>
          <a:solidFill>
            <a:srgbClr val="6AA84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SOLUTION</a:t>
            </a:r>
            <a:endParaRPr sz="6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