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7543800" cx="10744200"/>
  <p:notesSz cx="6858000" cy="9144000"/>
  <p:embeddedFontLst>
    <p:embeddedFont>
      <p:font typeface="Open Sans SemiBold"/>
      <p:regular r:id="rId13"/>
      <p:bold r:id="rId14"/>
      <p:italic r:id="rId15"/>
      <p:boldItalic r:id="rId16"/>
    </p:embeddedFont>
    <p:embeddedFont>
      <p:font typeface="Open Sans Medium"/>
      <p:regular r:id="rId17"/>
      <p:bold r:id="rId18"/>
      <p:italic r:id="rId19"/>
      <p:boldItalic r:id="rId20"/>
    </p:embeddedFont>
    <p:embeddedFont>
      <p:font typeface="Open Sans Light"/>
      <p:regular r:id="rId21"/>
      <p:bold r:id="rId22"/>
      <p:italic r:id="rId23"/>
      <p:boldItalic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76">
          <p15:clr>
            <a:srgbClr val="A4A3A4"/>
          </p15:clr>
        </p15:guide>
        <p15:guide id="2" pos="33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76" orient="horz"/>
        <p:guide pos="338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Medium-boldItalic.fntdata"/><Relationship Id="rId22" Type="http://schemas.openxmlformats.org/officeDocument/2006/relationships/font" Target="fonts/OpenSansLight-bold.fntdata"/><Relationship Id="rId21" Type="http://schemas.openxmlformats.org/officeDocument/2006/relationships/font" Target="fonts/OpenSansLight-regular.fntdata"/><Relationship Id="rId24" Type="http://schemas.openxmlformats.org/officeDocument/2006/relationships/font" Target="fonts/OpenSansLight-boldItalic.fntdata"/><Relationship Id="rId23" Type="http://schemas.openxmlformats.org/officeDocument/2006/relationships/font" Target="fonts/OpenSans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penSansSemiBold-regular.fntdata"/><Relationship Id="rId12" Type="http://schemas.openxmlformats.org/officeDocument/2006/relationships/slide" Target="slides/slide7.xml"/><Relationship Id="rId15" Type="http://schemas.openxmlformats.org/officeDocument/2006/relationships/font" Target="fonts/OpenSansSemiBold-italic.fntdata"/><Relationship Id="rId14" Type="http://schemas.openxmlformats.org/officeDocument/2006/relationships/font" Target="fonts/OpenSansSemiBold-bold.fntdata"/><Relationship Id="rId17" Type="http://schemas.openxmlformats.org/officeDocument/2006/relationships/font" Target="fonts/OpenSansMedium-regular.fntdata"/><Relationship Id="rId16" Type="http://schemas.openxmlformats.org/officeDocument/2006/relationships/font" Target="fonts/OpenSansSemiBold-boldItalic.fntdata"/><Relationship Id="rId19" Type="http://schemas.openxmlformats.org/officeDocument/2006/relationships/font" Target="fonts/OpenSansMedium-italic.fntdata"/><Relationship Id="rId18" Type="http://schemas.openxmlformats.org/officeDocument/2006/relationships/font" Target="fonts/OpenSans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87444" y="685800"/>
            <a:ext cx="4883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84078ca3c_0_0:notes"/>
          <p:cNvSpPr/>
          <p:nvPr>
            <p:ph idx="2" type="sldImg"/>
          </p:nvPr>
        </p:nvSpPr>
        <p:spPr>
          <a:xfrm>
            <a:off x="987444" y="685800"/>
            <a:ext cx="4883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84078ca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84078c5f3_0_176:notes"/>
          <p:cNvSpPr/>
          <p:nvPr>
            <p:ph idx="2" type="sldImg"/>
          </p:nvPr>
        </p:nvSpPr>
        <p:spPr>
          <a:xfrm>
            <a:off x="987444" y="685800"/>
            <a:ext cx="4883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084078c5f3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3e817eb8d_0_297:notes"/>
          <p:cNvSpPr/>
          <p:nvPr>
            <p:ph idx="2" type="sldImg"/>
          </p:nvPr>
        </p:nvSpPr>
        <p:spPr>
          <a:xfrm>
            <a:off x="987444" y="685800"/>
            <a:ext cx="4883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3e817eb8d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1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Define the assumptions or hypotheses you’re testing.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2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Run your experiment (see experiment cards) and write down your key learnings and insights.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3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Write down in what way your validations held true – or didn’t. Write down the evidence you have for this (in)validation.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4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Complete the spider diagram to show how much (in)validation you obtained on this particular assumption. Ask yourself if you need to run further or broader experiments on this particular assumption.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5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Define clear next steps. Perhaps you need further validated learning evidence or need to test new assumptions that emerged as a result. Either way, clearly define your next steps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3e817eb8d_0_510:notes"/>
          <p:cNvSpPr/>
          <p:nvPr>
            <p:ph idx="2" type="sldImg"/>
          </p:nvPr>
        </p:nvSpPr>
        <p:spPr>
          <a:xfrm>
            <a:off x="987444" y="685800"/>
            <a:ext cx="4883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3e817eb8d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1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2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3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4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5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84078c5f3_0_0:notes"/>
          <p:cNvSpPr/>
          <p:nvPr>
            <p:ph idx="2" type="sldImg"/>
          </p:nvPr>
        </p:nvSpPr>
        <p:spPr>
          <a:xfrm>
            <a:off x="1231323" y="1143000"/>
            <a:ext cx="4395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84078c5f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Define the assumptions or hypotheses you’re testing.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Run your experiment (see experiment cards) and write down your key learnings and insights.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Write down in what way your validations held true – or didn’t. Write down the evidence you have for this (in)validation.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4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 the spider diagram to show how much (in)validation you obtained on this particular assumption. Ask yourself if you need to run further or broader experiments on this particular assumption.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5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2600"/>
              </a:spcAft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Define clear next steps. Perhaps you need further validated learning evidence or need to test new assumptions that emerged as a result. Either way, clearly define your next steps</a:t>
            </a:r>
            <a:endParaRPr/>
          </a:p>
        </p:txBody>
      </p:sp>
      <p:sp>
        <p:nvSpPr>
          <p:cNvPr id="127" name="Google Shape;127;g1084078c5f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84078c5f3_0_184:notes"/>
          <p:cNvSpPr/>
          <p:nvPr>
            <p:ph idx="2" type="sldImg"/>
          </p:nvPr>
        </p:nvSpPr>
        <p:spPr>
          <a:xfrm>
            <a:off x="987444" y="685800"/>
            <a:ext cx="4883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84078c5f3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1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2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3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4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440"/>
                </a:solidFill>
                <a:highlight>
                  <a:schemeClr val="lt1"/>
                </a:highlight>
              </a:rPr>
              <a:t>STEP 5</a:t>
            </a:r>
            <a:endParaRPr b="1" sz="1300">
              <a:solidFill>
                <a:srgbClr val="FF044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8785f0680_0_1012:notes"/>
          <p:cNvSpPr/>
          <p:nvPr>
            <p:ph idx="2" type="sldImg"/>
          </p:nvPr>
        </p:nvSpPr>
        <p:spPr>
          <a:xfrm>
            <a:off x="1231323" y="1143000"/>
            <a:ext cx="4395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8785f0680_0_10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Review the updated persona(s), customer journey(s), and interview notes.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(30 min)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Individually write down multiple actions, subjects, and outcomes. (10 min)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Jointly, make at least 5 combinations of possible HMW statements. (10 min)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04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STEP 4</a:t>
            </a:r>
            <a:endParaRPr b="1" sz="1300">
              <a:solidFill>
                <a:srgbClr val="FF044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Have a team discussion to decide on your innovation thesis, taking into consideration what this would mean in terms of potential solutions. (40 min)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Tip: Ask for feedback from an outsider</a:t>
            </a:r>
            <a:endParaRPr/>
          </a:p>
        </p:txBody>
      </p:sp>
      <p:sp>
        <p:nvSpPr>
          <p:cNvPr id="167" name="Google Shape;167;g108785f0680_0_10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66257" y="1092043"/>
            <a:ext cx="10011600" cy="3010500"/>
          </a:xfrm>
          <a:prstGeom prst="rect">
            <a:avLst/>
          </a:prstGeom>
        </p:spPr>
        <p:txBody>
          <a:bodyPr anchorCtr="0" anchor="b" bIns="116325" lIns="116325" spcFirstLastPara="1" rIns="116325" wrap="square" tIns="1163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6247" y="4156717"/>
            <a:ext cx="10011600" cy="11625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66247" y="1622317"/>
            <a:ext cx="10011600" cy="2879700"/>
          </a:xfrm>
          <a:prstGeom prst="rect">
            <a:avLst/>
          </a:prstGeom>
        </p:spPr>
        <p:txBody>
          <a:bodyPr anchorCtr="0" anchor="b" bIns="116325" lIns="116325" spcFirstLastPara="1" rIns="116325" wrap="square" tIns="1163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66247" y="4623263"/>
            <a:ext cx="10011600" cy="19077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oxes + subtitle">
  <p:cSld name="2 boxes v2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90318" y="761366"/>
            <a:ext cx="99600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pen Sans"/>
              <a:buNone/>
              <a:defRPr b="1" i="0" sz="3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10239767" y="7257375"/>
            <a:ext cx="5043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80950" wrap="square" tIns="0">
            <a:norm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390326" y="2375890"/>
            <a:ext cx="4665000" cy="40884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5688916" y="2375890"/>
            <a:ext cx="4551300" cy="40656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390380" y="1356850"/>
            <a:ext cx="9960000" cy="8211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15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5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5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5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5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5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5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500"/>
              </a:spcBef>
              <a:spcAft>
                <a:spcPts val="15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oxes">
  <p:cSld name="2 boxes v2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90318" y="761366"/>
            <a:ext cx="99600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pen Sans"/>
              <a:buNone/>
              <a:defRPr b="1" i="0" sz="3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10239767" y="7257375"/>
            <a:ext cx="5043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81775" wrap="square" tIns="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90326" y="1672907"/>
            <a:ext cx="4665000" cy="47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–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5688916" y="1672907"/>
            <a:ext cx="4551000" cy="4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–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box + subtitle">
  <p:cSld name="Title only v2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10239767" y="7257375"/>
            <a:ext cx="5043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81125" wrap="square" tIns="0">
            <a:norm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390318" y="761366"/>
            <a:ext cx="99600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pen Sans"/>
              <a:buNone/>
              <a:defRPr b="1" i="0" sz="3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79019" y="2376000"/>
            <a:ext cx="9960000" cy="43662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2" type="subTitle"/>
          </p:nvPr>
        </p:nvSpPr>
        <p:spPr>
          <a:xfrm>
            <a:off x="390868" y="1345383"/>
            <a:ext cx="9960000" cy="8328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15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5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5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5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5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5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5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500"/>
              </a:spcBef>
              <a:spcAft>
                <a:spcPts val="15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6247" y="3154580"/>
            <a:ext cx="10011600" cy="12345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6247" y="652703"/>
            <a:ext cx="100116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6247" y="1690297"/>
            <a:ext cx="10011600" cy="50106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66247" y="652703"/>
            <a:ext cx="100116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66247" y="1690297"/>
            <a:ext cx="4699800" cy="50106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678070" y="1690297"/>
            <a:ext cx="4699800" cy="50106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66247" y="652703"/>
            <a:ext cx="100116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66247" y="814880"/>
            <a:ext cx="3299400" cy="1108500"/>
          </a:xfrm>
          <a:prstGeom prst="rect">
            <a:avLst/>
          </a:prstGeom>
        </p:spPr>
        <p:txBody>
          <a:bodyPr anchorCtr="0" anchor="b" bIns="116325" lIns="116325" spcFirstLastPara="1" rIns="116325" wrap="square" tIns="1163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6247" y="2038080"/>
            <a:ext cx="3299400" cy="46632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76044" y="660220"/>
            <a:ext cx="7482300" cy="59997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72100" y="-183"/>
            <a:ext cx="5372100" cy="75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6325" lIns="116325" spcFirstLastPara="1" rIns="116325" wrap="square" tIns="116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11963" y="1808657"/>
            <a:ext cx="4753200" cy="2174100"/>
          </a:xfrm>
          <a:prstGeom prst="rect">
            <a:avLst/>
          </a:prstGeom>
        </p:spPr>
        <p:txBody>
          <a:bodyPr anchorCtr="0" anchor="b" bIns="116325" lIns="116325" spcFirstLastPara="1" rIns="116325" wrap="square" tIns="1163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11963" y="4111177"/>
            <a:ext cx="4753200" cy="18114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803913" y="1061977"/>
            <a:ext cx="4508400" cy="54195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66247" y="6204843"/>
            <a:ext cx="7048500" cy="8874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6247" y="652703"/>
            <a:ext cx="100116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325" lIns="116325" spcFirstLastPara="1" rIns="116325" wrap="square" tIns="1163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6247" y="1690297"/>
            <a:ext cx="10011600" cy="50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325" lIns="116325" spcFirstLastPara="1" rIns="116325" wrap="square" tIns="116325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955138" y="6839385"/>
            <a:ext cx="6447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325" lIns="116325" spcFirstLastPara="1" rIns="116325" wrap="square" tIns="116325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ockuper.net/" TargetMode="External"/><Relationship Id="rId4" Type="http://schemas.openxmlformats.org/officeDocument/2006/relationships/hyperlink" Target="https://www.invisionapp.com/lp/ss-signup-gen?utm_source=google&amp;utm_medium=paid_search&amp;utm_campaign=DG_SS_G_EMEA_Search_Brand&amp;utm_content=InVision%20Brand&amp;utm_term=&amp;hsa_acc=6415086463&amp;hsa_grp=120925875294&amp;hsa_net=adwords&amp;hsa_tgt=kwd-89211781&amp;hsa_kw=invision&amp;hsa_ad=569140144005&amp;hsa_ver=3&amp;hsa_src=g&amp;hsa_cam=1626691365&amp;gclid=Cj0KCQiA8ICOBhDmARIsAEGI6o1helQ479-5q8UvBL_i4BYuaFH7oaMgJHJHG6Oh_NPJbIoOAaZatEIaAp0HEALw_wcB" TargetMode="External"/><Relationship Id="rId5" Type="http://schemas.openxmlformats.org/officeDocument/2006/relationships/hyperlink" Target="https://mailchimp.com/grow-with-mailchimp/?gclid=Cj0KCQiA8ICOBhDmARIsAEGI6o1PHWJ44tpGLw2OrvvcQmZvYuy6L7q3EYgKUPtVpYDMCrgSDQZoUaoaAv5kEALw_wcB&amp;gclsrc=aw.ds" TargetMode="External"/><Relationship Id="rId6" Type="http://schemas.openxmlformats.org/officeDocument/2006/relationships/hyperlink" Target="https://www.surveymonkey.com/" TargetMode="External"/><Relationship Id="rId7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262047" y="193203"/>
            <a:ext cx="100116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I want to test of the idea before launching it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To test its feasibility and refine the product based on real-world feedback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338225" y="897425"/>
            <a:ext cx="9935700" cy="981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319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 txBox="1"/>
          <p:nvPr/>
        </p:nvSpPr>
        <p:spPr>
          <a:xfrm>
            <a:off x="6087675" y="207138"/>
            <a:ext cx="449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1970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PROTOTYPING</a:t>
            </a:r>
            <a:endParaRPr sz="2300">
              <a:solidFill>
                <a:srgbClr val="31970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338225" y="1402175"/>
            <a:ext cx="43356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What is it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An iterative process of building, testing and improving your idea at increasing levels of detail and confidence. It starts by creating the most basic version of a product and testing if customers want it, and layering up features and assumptions in stages until you have reached proof that the idea could work and generate income. 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When to use it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When you want to take an evidence-led approach to deciding whether to launch a pilot or not. 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Tools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Below are some intuitive and free tools to help you create and test prototypes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1970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Mockuper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- create mock-up visuals (e.g. a webpage, mobile image)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Invision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- create mock-up apps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MailChimp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- create pretend campaigns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SurveyMonkey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- to run surveys for audience testing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74" name="Google Shape;74;p16"/>
          <p:cNvCxnSpPr/>
          <p:nvPr/>
        </p:nvCxnSpPr>
        <p:spPr>
          <a:xfrm flipH="1">
            <a:off x="5841575" y="0"/>
            <a:ext cx="11100" cy="953100"/>
          </a:xfrm>
          <a:prstGeom prst="straightConnector1">
            <a:avLst/>
          </a:prstGeom>
          <a:noFill/>
          <a:ln cap="flat" cmpd="sng" w="19050">
            <a:solidFill>
              <a:srgbClr val="3197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6"/>
          <p:cNvSpPr txBox="1"/>
          <p:nvPr/>
        </p:nvSpPr>
        <p:spPr>
          <a:xfrm>
            <a:off x="5207850" y="1402175"/>
            <a:ext cx="5065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template will help you plan and respond to prototype testing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Assumptions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are the things that need to be true for the idea to work. </a:t>
            </a:r>
            <a:r>
              <a:rPr lang="en" sz="1200">
                <a:solidFill>
                  <a:srgbClr val="2D2D2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They should be as </a:t>
            </a:r>
            <a:r>
              <a:rPr lang="en" sz="1200" u="sng">
                <a:solidFill>
                  <a:srgbClr val="2D2D2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specific</a:t>
            </a:r>
            <a:r>
              <a:rPr lang="en" sz="1200">
                <a:solidFill>
                  <a:srgbClr val="2D2D2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as possible - instead of ‘will it make money’, it might be “can we drive traffic to our website and get people to click ‘buy’</a:t>
            </a:r>
            <a:endParaRPr sz="1200">
              <a:solidFill>
                <a:srgbClr val="2D2D2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D2D2D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Key findings </a:t>
            </a:r>
            <a:r>
              <a:rPr lang="en" sz="1200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is a summary of what you’ve learned from the test</a:t>
            </a:r>
            <a:endParaRPr sz="1200">
              <a:solidFill>
                <a:srgbClr val="2D2D2D"/>
              </a:solidFill>
              <a:highlight>
                <a:schemeClr val="lt1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2D2D2D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Validation</a:t>
            </a:r>
            <a:r>
              <a:rPr lang="en" sz="1200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is a reflection of whether the assumption has been proved or disproved.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2100" y="4144835"/>
            <a:ext cx="4335600" cy="3040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338225" y="897425"/>
            <a:ext cx="9935700" cy="981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319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338225" y="1402175"/>
            <a:ext cx="9645900" cy="3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There are two templates to help you prototype.</a:t>
            </a:r>
            <a:endParaRPr b="1"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Assumption Learning Card</a:t>
            </a:r>
            <a:r>
              <a:rPr lang="en" sz="1700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captures specific feedback on the idea, usually about whether the idea could work or make money. It helps you test if the idea is </a:t>
            </a:r>
            <a:r>
              <a:rPr lang="en" sz="1700" u="sng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feasible.</a:t>
            </a:r>
            <a:endParaRPr sz="1700" u="sng">
              <a:solidFill>
                <a:srgbClr val="2D2D2D"/>
              </a:solidFill>
              <a:highlight>
                <a:schemeClr val="lt1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2D2D2D"/>
              </a:solidFill>
              <a:highlight>
                <a:schemeClr val="lt1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Audience Feedback form </a:t>
            </a:r>
            <a:r>
              <a:rPr lang="en" sz="1700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captures general feedback on the idea as a whole. It helps you test if the idea is </a:t>
            </a:r>
            <a:r>
              <a:rPr lang="en" sz="1700" u="sng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desirable</a:t>
            </a:r>
            <a:r>
              <a:rPr lang="en" sz="1700">
                <a:solidFill>
                  <a:srgbClr val="2D2D2D"/>
                </a:solidFill>
                <a:highlight>
                  <a:schemeClr val="lt1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1700">
              <a:solidFill>
                <a:srgbClr val="2D2D2D"/>
              </a:solidFill>
              <a:highlight>
                <a:schemeClr val="lt1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2D2D2D"/>
              </a:solidFill>
              <a:highlight>
                <a:schemeClr val="lt1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262049" y="193200"/>
            <a:ext cx="61668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latin typeface="Open Sans Light"/>
                <a:ea typeface="Open Sans Light"/>
                <a:cs typeface="Open Sans Light"/>
                <a:sym typeface="Open Sans Light"/>
              </a:rPr>
              <a:t>THE TEMPLATE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84" name="Google Shape;84;p17"/>
          <p:cNvCxnSpPr/>
          <p:nvPr/>
        </p:nvCxnSpPr>
        <p:spPr>
          <a:xfrm flipH="1">
            <a:off x="5917775" y="0"/>
            <a:ext cx="11100" cy="953100"/>
          </a:xfrm>
          <a:prstGeom prst="straightConnector1">
            <a:avLst/>
          </a:prstGeom>
          <a:noFill/>
          <a:ln cap="flat" cmpd="sng" w="19050">
            <a:solidFill>
              <a:srgbClr val="3197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" name="Google Shape;85;p17"/>
          <p:cNvSpPr txBox="1"/>
          <p:nvPr/>
        </p:nvSpPr>
        <p:spPr>
          <a:xfrm>
            <a:off x="6030600" y="193188"/>
            <a:ext cx="449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1970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PROTOTYPING</a:t>
            </a:r>
            <a:endParaRPr sz="2300">
              <a:solidFill>
                <a:srgbClr val="31970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8018402" y="2027213"/>
            <a:ext cx="2348100" cy="532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430775" y="2012925"/>
            <a:ext cx="2348100" cy="532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2931196" y="2012925"/>
            <a:ext cx="2348100" cy="532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/>
          <p:nvPr/>
        </p:nvSpPr>
        <p:spPr>
          <a:xfrm>
            <a:off x="5431618" y="2012925"/>
            <a:ext cx="2348100" cy="532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338225" y="897425"/>
            <a:ext cx="9935700" cy="981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319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6487800" y="193188"/>
            <a:ext cx="449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1970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PROTOTYPING</a:t>
            </a:r>
            <a:endParaRPr sz="2300">
              <a:solidFill>
                <a:srgbClr val="31970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96" name="Google Shape;96;p18"/>
          <p:cNvCxnSpPr/>
          <p:nvPr/>
        </p:nvCxnSpPr>
        <p:spPr>
          <a:xfrm flipH="1">
            <a:off x="6374975" y="0"/>
            <a:ext cx="11100" cy="953100"/>
          </a:xfrm>
          <a:prstGeom prst="straightConnector1">
            <a:avLst/>
          </a:prstGeom>
          <a:noFill/>
          <a:ln cap="flat" cmpd="sng" w="19050">
            <a:solidFill>
              <a:srgbClr val="3197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8"/>
          <p:cNvSpPr txBox="1"/>
          <p:nvPr>
            <p:ph type="title"/>
          </p:nvPr>
        </p:nvSpPr>
        <p:spPr>
          <a:xfrm>
            <a:off x="262049" y="193200"/>
            <a:ext cx="57021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latin typeface="Open Sans Light"/>
                <a:ea typeface="Open Sans Light"/>
                <a:cs typeface="Open Sans Light"/>
                <a:sym typeface="Open Sans Light"/>
              </a:rPr>
              <a:t>HOW TO USE IT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38225" y="1173575"/>
            <a:ext cx="993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Prototyping happens in three stages before a full pilot.</a:t>
            </a:r>
            <a:endParaRPr b="1" sz="1300">
              <a:solidFill>
                <a:srgbClr val="449222"/>
              </a:solidFill>
              <a:highlight>
                <a:srgbClr val="FFFFFF"/>
              </a:highlight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430775" y="2012925"/>
            <a:ext cx="23481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ctr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600">
                <a:solidFill>
                  <a:srgbClr val="449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MINIMUM MARKETABLE PRODUCT</a:t>
            </a:r>
            <a:endParaRPr b="1" sz="1600">
              <a:solidFill>
                <a:srgbClr val="449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3078800" y="2012925"/>
            <a:ext cx="22383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ctr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600">
                <a:solidFill>
                  <a:srgbClr val="449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MINIMUM TESTABLE PRODUCT</a:t>
            </a:r>
            <a:endParaRPr b="1" sz="1600">
              <a:solidFill>
                <a:srgbClr val="449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31625" y="2012925"/>
            <a:ext cx="23481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ctr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600">
                <a:solidFill>
                  <a:srgbClr val="449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MINIMUM SELLABLE PRODUCT</a:t>
            </a:r>
            <a:endParaRPr b="1" sz="1600">
              <a:solidFill>
                <a:srgbClr val="449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2993800" y="5319649"/>
            <a:ext cx="2348100" cy="20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smallest set of features required that provide value to the customer. It’s something that you can put in a customers /users 'hands’ and get them to use or experience it. 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1905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449222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5399150" y="5319649"/>
            <a:ext cx="2348100" cy="20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version of your product built with ‘sticks and sellotape’. It is good enough to allow real people to sign up and donate / pay to receive the product or experience.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1905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44922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573050" y="5319649"/>
            <a:ext cx="22383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650" lIns="106650" spcFirstLastPara="1" rIns="106650" wrap="square" tIns="10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Only the ‘shop window’ - enough to show someone what your product could be (before you build it). 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22027" l="20881" r="20951" t="12239"/>
          <a:stretch/>
        </p:blipFill>
        <p:spPr>
          <a:xfrm>
            <a:off x="810224" y="3010427"/>
            <a:ext cx="1012920" cy="151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b="0" l="3207" r="70063" t="9082"/>
          <a:stretch/>
        </p:blipFill>
        <p:spPr>
          <a:xfrm>
            <a:off x="1705771" y="3703376"/>
            <a:ext cx="635503" cy="16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 b="0" l="0" r="0" t="724"/>
          <a:stretch/>
        </p:blipFill>
        <p:spPr>
          <a:xfrm>
            <a:off x="5725369" y="3040725"/>
            <a:ext cx="868620" cy="149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8748" y="3880840"/>
            <a:ext cx="1040361" cy="88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7825" y="3224350"/>
            <a:ext cx="868626" cy="195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2438" y="3551949"/>
            <a:ext cx="712884" cy="160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8018400" y="2012925"/>
            <a:ext cx="234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ctr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600">
                <a:solidFill>
                  <a:srgbClr val="449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PILOT</a:t>
            </a:r>
            <a:endParaRPr b="1" sz="1600">
              <a:solidFill>
                <a:srgbClr val="449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8014050" y="5319649"/>
            <a:ext cx="23481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Launching a new idea to market to validate it; would usually be at minimal investment levels sufficient to test at a reasonable scale, to inform scope for rollout and subsequent increased investment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1905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1905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9">
            <a:alphaModFix/>
          </a:blip>
          <a:srcRect b="0" l="35317" r="34946" t="0"/>
          <a:stretch/>
        </p:blipFill>
        <p:spPr>
          <a:xfrm>
            <a:off x="8384773" y="2658400"/>
            <a:ext cx="980828" cy="24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40422" y="3820012"/>
            <a:ext cx="980827" cy="1018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/>
          <p:nvPr/>
        </p:nvSpPr>
        <p:spPr>
          <a:xfrm>
            <a:off x="338225" y="897425"/>
            <a:ext cx="9935700" cy="981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319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6487800" y="193188"/>
            <a:ext cx="449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1970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ASSUMPTION TESTING</a:t>
            </a:r>
            <a:endParaRPr sz="2300">
              <a:solidFill>
                <a:srgbClr val="31970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21" name="Google Shape;121;p19"/>
          <p:cNvCxnSpPr/>
          <p:nvPr/>
        </p:nvCxnSpPr>
        <p:spPr>
          <a:xfrm flipH="1">
            <a:off x="6374975" y="0"/>
            <a:ext cx="11100" cy="953100"/>
          </a:xfrm>
          <a:prstGeom prst="straightConnector1">
            <a:avLst/>
          </a:prstGeom>
          <a:noFill/>
          <a:ln cap="flat" cmpd="sng" w="19050">
            <a:solidFill>
              <a:srgbClr val="3197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19"/>
          <p:cNvSpPr txBox="1"/>
          <p:nvPr>
            <p:ph type="title"/>
          </p:nvPr>
        </p:nvSpPr>
        <p:spPr>
          <a:xfrm>
            <a:off x="262049" y="193200"/>
            <a:ext cx="57021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latin typeface="Open Sans Light"/>
                <a:ea typeface="Open Sans Light"/>
                <a:cs typeface="Open Sans Light"/>
                <a:sym typeface="Open Sans Light"/>
              </a:rPr>
              <a:t>HOW TO USE IT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338225" y="1402175"/>
            <a:ext cx="7817100" cy="45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49222"/>
                </a:solidFill>
                <a:latin typeface="Open Sans"/>
                <a:ea typeface="Open Sans"/>
                <a:cs typeface="Open Sans"/>
                <a:sym typeface="Open Sans"/>
              </a:rPr>
              <a:t>STEP 1</a:t>
            </a:r>
            <a:endParaRPr b="1">
              <a:solidFill>
                <a:srgbClr val="449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Define the assumptions or hypotheses you’re testing.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49222"/>
                </a:solidFill>
                <a:latin typeface="Open Sans"/>
                <a:ea typeface="Open Sans"/>
                <a:cs typeface="Open Sans"/>
                <a:sym typeface="Open Sans"/>
              </a:rPr>
              <a:t>STEP 2</a:t>
            </a:r>
            <a:endParaRPr b="1">
              <a:solidFill>
                <a:srgbClr val="449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Run your experiment and write down your key learnings and insights.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9704"/>
                </a:solidFill>
                <a:latin typeface="Open Sans"/>
                <a:ea typeface="Open Sans"/>
                <a:cs typeface="Open Sans"/>
                <a:sym typeface="Open Sans"/>
              </a:rPr>
              <a:t>STEP 3</a:t>
            </a:r>
            <a:endParaRPr b="1">
              <a:solidFill>
                <a:srgbClr val="3197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Write down in what way your validations held true – or didn’t. Write down the evidence you have for this (in)validation.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9704"/>
                </a:solidFill>
                <a:latin typeface="Open Sans"/>
                <a:ea typeface="Open Sans"/>
                <a:cs typeface="Open Sans"/>
                <a:sym typeface="Open Sans"/>
              </a:rPr>
              <a:t>STEP 4</a:t>
            </a:r>
            <a:endParaRPr b="1">
              <a:solidFill>
                <a:srgbClr val="3197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Complete the spider diagram to show how much (in)validation you obtained on this particular assumption. Ask yourself if you need to run further or broader experiments on this particular assumption.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49222"/>
                </a:solidFill>
                <a:latin typeface="Open Sans"/>
                <a:ea typeface="Open Sans"/>
                <a:cs typeface="Open Sans"/>
                <a:sym typeface="Open Sans"/>
              </a:rPr>
              <a:t>STEP 5</a:t>
            </a:r>
            <a:endParaRPr b="1">
              <a:solidFill>
                <a:srgbClr val="449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Define clear next steps. Perhaps you need further validated learning evidence or need to test new assumptions that emerged as a result. Either way, clearly define your next steps</a:t>
            </a:r>
            <a:endParaRPr b="1" sz="1200">
              <a:solidFill>
                <a:srgbClr val="449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/>
          <p:nvPr/>
        </p:nvSpPr>
        <p:spPr>
          <a:xfrm>
            <a:off x="0" y="0"/>
            <a:ext cx="10744200" cy="7614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 txBox="1"/>
          <p:nvPr/>
        </p:nvSpPr>
        <p:spPr>
          <a:xfrm>
            <a:off x="194960" y="25080"/>
            <a:ext cx="60036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9625" lIns="99625" spcFirstLastPara="1" rIns="99625" wrap="square" tIns="996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ASSUMPTION LEARNING CARD</a:t>
            </a:r>
            <a:endParaRPr sz="2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this tool to collect and refine your learnings after testing your critical assumptions.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7714815" y="195690"/>
            <a:ext cx="2741400" cy="35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IDEA NAME</a:t>
            </a:r>
            <a:endParaRPr sz="1300">
              <a:solidFill>
                <a:srgbClr val="99999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036" y="1826026"/>
            <a:ext cx="4213157" cy="311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/>
          <p:nvPr/>
        </p:nvSpPr>
        <p:spPr>
          <a:xfrm>
            <a:off x="288860" y="1083983"/>
            <a:ext cx="4881000" cy="500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Assumption tested 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 Light"/>
                <a:ea typeface="Open Sans Light"/>
                <a:cs typeface="Open Sans Light"/>
                <a:sym typeface="Open Sans Light"/>
              </a:rPr>
              <a:t>Which specific assumption or hypothesis did you test?</a:t>
            </a:r>
            <a:endParaRPr sz="11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5575282" y="1083968"/>
            <a:ext cx="4881000" cy="500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(In)validation?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288860" y="3111943"/>
            <a:ext cx="4881000" cy="500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 findings 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 Light"/>
                <a:ea typeface="Open Sans Light"/>
                <a:cs typeface="Open Sans Light"/>
                <a:sym typeface="Open Sans Light"/>
              </a:rPr>
              <a:t>What have you learned and discovered?</a:t>
            </a:r>
            <a:endParaRPr sz="11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288860" y="5139903"/>
            <a:ext cx="4881000" cy="500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(In)validated learning evidence 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 Light"/>
                <a:ea typeface="Open Sans Light"/>
                <a:cs typeface="Open Sans Light"/>
                <a:sym typeface="Open Sans Light"/>
              </a:rPr>
              <a:t>What did users tell you? What did they say? How do you know?</a:t>
            </a:r>
            <a:endParaRPr sz="11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5575276" y="5139903"/>
            <a:ext cx="4881000" cy="500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 do 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 Light"/>
                <a:ea typeface="Open Sans Light"/>
                <a:cs typeface="Open Sans Light"/>
                <a:sym typeface="Open Sans Light"/>
              </a:rPr>
              <a:t>What are the next steps? Further tests, pivot, improve…</a:t>
            </a:r>
            <a:endParaRPr sz="11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38" name="Google Shape;138;p20"/>
          <p:cNvCxnSpPr/>
          <p:nvPr/>
        </p:nvCxnSpPr>
        <p:spPr>
          <a:xfrm flipH="1" rot="10800000">
            <a:off x="331323" y="1907170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20"/>
          <p:cNvCxnSpPr/>
          <p:nvPr/>
        </p:nvCxnSpPr>
        <p:spPr>
          <a:xfrm flipH="1" rot="10800000">
            <a:off x="331323" y="2273580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20"/>
          <p:cNvCxnSpPr/>
          <p:nvPr/>
        </p:nvCxnSpPr>
        <p:spPr>
          <a:xfrm flipH="1" rot="10800000">
            <a:off x="331323" y="2611541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20"/>
          <p:cNvCxnSpPr/>
          <p:nvPr/>
        </p:nvCxnSpPr>
        <p:spPr>
          <a:xfrm flipH="1" rot="10800000">
            <a:off x="331323" y="2949503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0"/>
          <p:cNvCxnSpPr/>
          <p:nvPr/>
        </p:nvCxnSpPr>
        <p:spPr>
          <a:xfrm flipH="1" rot="10800000">
            <a:off x="331323" y="3853964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0"/>
          <p:cNvCxnSpPr/>
          <p:nvPr/>
        </p:nvCxnSpPr>
        <p:spPr>
          <a:xfrm flipH="1" rot="10800000">
            <a:off x="331323" y="4220374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0"/>
          <p:cNvCxnSpPr/>
          <p:nvPr/>
        </p:nvCxnSpPr>
        <p:spPr>
          <a:xfrm flipH="1" rot="10800000">
            <a:off x="331323" y="4558335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20"/>
          <p:cNvCxnSpPr/>
          <p:nvPr/>
        </p:nvCxnSpPr>
        <p:spPr>
          <a:xfrm flipH="1" rot="10800000">
            <a:off x="331323" y="4896269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0"/>
          <p:cNvCxnSpPr/>
          <p:nvPr/>
        </p:nvCxnSpPr>
        <p:spPr>
          <a:xfrm flipH="1" rot="10800000">
            <a:off x="331323" y="6049564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20"/>
          <p:cNvCxnSpPr/>
          <p:nvPr/>
        </p:nvCxnSpPr>
        <p:spPr>
          <a:xfrm flipH="1" rot="10800000">
            <a:off x="331323" y="6415974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0"/>
          <p:cNvCxnSpPr/>
          <p:nvPr/>
        </p:nvCxnSpPr>
        <p:spPr>
          <a:xfrm flipH="1" rot="10800000">
            <a:off x="331323" y="6753935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0"/>
          <p:cNvCxnSpPr/>
          <p:nvPr/>
        </p:nvCxnSpPr>
        <p:spPr>
          <a:xfrm flipH="1" rot="10800000">
            <a:off x="331323" y="7091869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50" name="Google Shape;150;p20"/>
          <p:cNvSpPr/>
          <p:nvPr/>
        </p:nvSpPr>
        <p:spPr>
          <a:xfrm>
            <a:off x="9450064" y="6684727"/>
            <a:ext cx="1072200" cy="50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" name="Google Shape;151;p20"/>
          <p:cNvCxnSpPr/>
          <p:nvPr/>
        </p:nvCxnSpPr>
        <p:spPr>
          <a:xfrm flipH="1" rot="10800000">
            <a:off x="5617738" y="6051544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0"/>
          <p:cNvCxnSpPr/>
          <p:nvPr/>
        </p:nvCxnSpPr>
        <p:spPr>
          <a:xfrm flipH="1" rot="10800000">
            <a:off x="5617738" y="6417954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0"/>
          <p:cNvCxnSpPr/>
          <p:nvPr/>
        </p:nvCxnSpPr>
        <p:spPr>
          <a:xfrm flipH="1" rot="10800000">
            <a:off x="5617738" y="6755915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20"/>
          <p:cNvCxnSpPr/>
          <p:nvPr/>
        </p:nvCxnSpPr>
        <p:spPr>
          <a:xfrm flipH="1" rot="10800000">
            <a:off x="5617738" y="7093849"/>
            <a:ext cx="4796100" cy="21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/>
          <p:nvPr/>
        </p:nvSpPr>
        <p:spPr>
          <a:xfrm>
            <a:off x="338225" y="897425"/>
            <a:ext cx="9935700" cy="981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319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6487800" y="193188"/>
            <a:ext cx="449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1970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AUDIENCE FEEDBACK</a:t>
            </a:r>
            <a:endParaRPr sz="2300">
              <a:solidFill>
                <a:srgbClr val="31970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61" name="Google Shape;161;p21"/>
          <p:cNvCxnSpPr/>
          <p:nvPr/>
        </p:nvCxnSpPr>
        <p:spPr>
          <a:xfrm flipH="1">
            <a:off x="6374975" y="0"/>
            <a:ext cx="11100" cy="953100"/>
          </a:xfrm>
          <a:prstGeom prst="straightConnector1">
            <a:avLst/>
          </a:prstGeom>
          <a:noFill/>
          <a:ln cap="flat" cmpd="sng" w="19050">
            <a:solidFill>
              <a:srgbClr val="3197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1"/>
          <p:cNvSpPr txBox="1"/>
          <p:nvPr>
            <p:ph type="title"/>
          </p:nvPr>
        </p:nvSpPr>
        <p:spPr>
          <a:xfrm>
            <a:off x="262049" y="193200"/>
            <a:ext cx="5702100" cy="840000"/>
          </a:xfrm>
          <a:prstGeom prst="rect">
            <a:avLst/>
          </a:prstGeom>
        </p:spPr>
        <p:txBody>
          <a:bodyPr anchorCtr="0" anchor="t" bIns="116325" lIns="116325" spcFirstLastPara="1" rIns="116325" wrap="square" tIns="116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latin typeface="Open Sans Light"/>
                <a:ea typeface="Open Sans Light"/>
                <a:cs typeface="Open Sans Light"/>
                <a:sym typeface="Open Sans Light"/>
              </a:rPr>
              <a:t>HOW TO USE IT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338225" y="1402175"/>
            <a:ext cx="7817100" cy="40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49222"/>
                </a:solidFill>
                <a:latin typeface="Open Sans"/>
                <a:ea typeface="Open Sans"/>
                <a:cs typeface="Open Sans"/>
                <a:sym typeface="Open Sans"/>
              </a:rPr>
              <a:t>STEP 1</a:t>
            </a:r>
            <a:endParaRPr b="1">
              <a:solidFill>
                <a:srgbClr val="449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Arrange a 1-1 or 2-1 interview with somebody in your target audience or an expert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49222"/>
                </a:solidFill>
                <a:latin typeface="Open Sans"/>
                <a:ea typeface="Open Sans"/>
                <a:cs typeface="Open Sans"/>
                <a:sym typeface="Open Sans"/>
              </a:rPr>
              <a:t>STEP 2</a:t>
            </a:r>
            <a:endParaRPr b="1">
              <a:solidFill>
                <a:srgbClr val="449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Share the prototype with them. This could be a simple sketch or something more concrete (MMP, MTP, MSP).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9704"/>
                </a:solidFill>
                <a:latin typeface="Open Sans"/>
                <a:ea typeface="Open Sans"/>
                <a:cs typeface="Open Sans"/>
                <a:sym typeface="Open Sans"/>
              </a:rPr>
              <a:t>STEP 3</a:t>
            </a:r>
            <a:endParaRPr b="1">
              <a:solidFill>
                <a:srgbClr val="3197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Ask them open questions about the idea, e.g. “What do you think of this? How might you use it? What do you like/dislike most?”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9704"/>
                </a:solidFill>
                <a:latin typeface="Open Sans"/>
                <a:ea typeface="Open Sans"/>
                <a:cs typeface="Open Sans"/>
                <a:sym typeface="Open Sans"/>
              </a:rPr>
              <a:t>STEP 4</a:t>
            </a:r>
            <a:endParaRPr b="1">
              <a:solidFill>
                <a:srgbClr val="3197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Capture feedback as you go.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49222"/>
                </a:solidFill>
                <a:latin typeface="Open Sans"/>
                <a:ea typeface="Open Sans"/>
                <a:cs typeface="Open Sans"/>
                <a:sym typeface="Open Sans"/>
              </a:rPr>
              <a:t>STEP 5</a:t>
            </a:r>
            <a:endParaRPr b="1">
              <a:solidFill>
                <a:srgbClr val="449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After the interview, synthesise the key feedback and fill out the audience feedback form</a:t>
            </a:r>
            <a:endParaRPr b="1" sz="1200">
              <a:solidFill>
                <a:srgbClr val="449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0" y="0"/>
            <a:ext cx="10744200" cy="761400"/>
          </a:xfrm>
          <a:prstGeom prst="rect">
            <a:avLst/>
          </a:prstGeom>
          <a:solidFill>
            <a:srgbClr val="319704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625" lIns="99625" spcFirstLastPara="1" rIns="99625" wrap="square" tIns="99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194946" y="25075"/>
            <a:ext cx="84888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9625" lIns="99625" spcFirstLastPara="1" rIns="99625" wrap="square" tIns="996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AUDIENCE FEEDBACK CAPTURE</a:t>
            </a:r>
            <a:endParaRPr sz="2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this template to capture feedback on ideas or propositions from customers or experts</a:t>
            </a:r>
            <a:endParaRPr sz="11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71" name="Google Shape;171;p22"/>
          <p:cNvCxnSpPr/>
          <p:nvPr/>
        </p:nvCxnSpPr>
        <p:spPr>
          <a:xfrm>
            <a:off x="4221249" y="761400"/>
            <a:ext cx="0" cy="6782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2"/>
          <p:cNvCxnSpPr/>
          <p:nvPr/>
        </p:nvCxnSpPr>
        <p:spPr>
          <a:xfrm>
            <a:off x="0" y="4137729"/>
            <a:ext cx="8488800" cy="32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73" name="Google Shape;173;p22"/>
          <p:cNvSpPr txBox="1"/>
          <p:nvPr/>
        </p:nvSpPr>
        <p:spPr>
          <a:xfrm>
            <a:off x="193151" y="948231"/>
            <a:ext cx="188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WORKED?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WHY?</a:t>
            </a:r>
            <a:endParaRPr sz="9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5585929" y="948231"/>
            <a:ext cx="264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SURPRISED YOU?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WHY?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193151" y="4299698"/>
            <a:ext cx="264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DIDN’T WORK?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WHY?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4737899" y="4288331"/>
            <a:ext cx="3511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NEW IDEAS DID THEY ADD?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WHY?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10479767" y="3999549"/>
            <a:ext cx="214800" cy="226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8488800" y="761400"/>
            <a:ext cx="2255400" cy="6782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2"/>
          <p:cNvSpPr txBox="1"/>
          <p:nvPr/>
        </p:nvSpPr>
        <p:spPr>
          <a:xfrm>
            <a:off x="8551450" y="966025"/>
            <a:ext cx="17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OTHER NOTES</a:t>
            </a:r>
            <a:endParaRPr sz="11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