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43800" cx="10744200"/>
  <p:notesSz cx="6858000" cy="9144000"/>
  <p:embeddedFontLst>
    <p:embeddedFont>
      <p:font typeface="Open Sans SemiBold"/>
      <p:regular r:id="rId11"/>
      <p:bold r:id="rId12"/>
      <p:italic r:id="rId13"/>
      <p:boldItalic r:id="rId14"/>
    </p:embeddedFont>
    <p:embeddedFont>
      <p:font typeface="Open Sans Medium"/>
      <p:regular r:id="rId15"/>
      <p:bold r:id="rId16"/>
      <p:italic r:id="rId17"/>
      <p:boldItalic r:id="rId18"/>
    </p:embeddedFont>
    <p:embeddedFont>
      <p:font typeface="Open Sans Light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76">
          <p15:clr>
            <a:srgbClr val="A4A3A4"/>
          </p15:clr>
        </p15:guide>
        <p15:guide id="2" pos="3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76" orient="horz"/>
        <p:guide pos="33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.fntdata"/><Relationship Id="rId22" Type="http://schemas.openxmlformats.org/officeDocument/2006/relationships/font" Target="fonts/OpenSansLight-boldItalic.fntdata"/><Relationship Id="rId21" Type="http://schemas.openxmlformats.org/officeDocument/2006/relationships/font" Target="fonts/OpenSansLight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OpenSansSemiBold-regular.fntdata"/><Relationship Id="rId10" Type="http://schemas.openxmlformats.org/officeDocument/2006/relationships/slide" Target="slides/slide5.xml"/><Relationship Id="rId13" Type="http://schemas.openxmlformats.org/officeDocument/2006/relationships/font" Target="fonts/OpenSansSemiBold-italic.fntdata"/><Relationship Id="rId12" Type="http://schemas.openxmlformats.org/officeDocument/2006/relationships/font" Target="fonts/OpenSansSemiBold-bold.fntdata"/><Relationship Id="rId15" Type="http://schemas.openxmlformats.org/officeDocument/2006/relationships/font" Target="fonts/OpenSansMedium-regular.fntdata"/><Relationship Id="rId14" Type="http://schemas.openxmlformats.org/officeDocument/2006/relationships/font" Target="fonts/OpenSansSemiBold-boldItalic.fntdata"/><Relationship Id="rId17" Type="http://schemas.openxmlformats.org/officeDocument/2006/relationships/font" Target="fonts/OpenSansMedium-italic.fntdata"/><Relationship Id="rId16" Type="http://schemas.openxmlformats.org/officeDocument/2006/relationships/font" Target="fonts/OpenSansMedium-bold.fntdata"/><Relationship Id="rId19" Type="http://schemas.openxmlformats.org/officeDocument/2006/relationships/font" Target="fonts/OpenSansLight-regular.fntdata"/><Relationship Id="rId18" Type="http://schemas.openxmlformats.org/officeDocument/2006/relationships/font" Target="fonts/OpenSansMedium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84078c9e9_0_0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84078c9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8785f0680_0_1505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8785f0680_0_1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1c1a45564_0_203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1c1a45564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8785f0680_0_1514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8785f0680_0_1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8785f0680_0_1600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8785f0680_0_1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6257" y="1092043"/>
            <a:ext cx="10011600" cy="30105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6247" y="4156717"/>
            <a:ext cx="10011600" cy="11625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6247" y="1622317"/>
            <a:ext cx="10011600" cy="28797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6247" y="4623263"/>
            <a:ext cx="10011600" cy="19077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boxes + subtitle">
  <p:cSld name="2 boxes v2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Open Sans"/>
              <a:buNone/>
              <a:defRPr b="1" i="0" sz="35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0950" wrap="square" tIns="0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390326" y="2375890"/>
            <a:ext cx="4665000" cy="40884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5688916" y="2375890"/>
            <a:ext cx="4551300" cy="4065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subTitle"/>
          </p:nvPr>
        </p:nvSpPr>
        <p:spPr>
          <a:xfrm>
            <a:off x="390380" y="1356850"/>
            <a:ext cx="9960000" cy="8211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</a:defRPr>
            </a:lvl1pPr>
            <a:lvl2pPr lvl="1" rtl="0">
              <a:spcBef>
                <a:spcPts val="15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5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5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5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5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5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5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500"/>
              </a:spcBef>
              <a:spcAft>
                <a:spcPts val="15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boxes">
  <p:cSld name="2 boxes v2_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Open Sans"/>
              <a:buNone/>
              <a:defRPr b="1" i="0" sz="36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1775" wrap="square" tIns="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90326" y="1672907"/>
            <a:ext cx="46650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23850" lvl="0" marL="45720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5688916" y="1672907"/>
            <a:ext cx="4551000" cy="47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23850" lvl="0" marL="45720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box + subtitle">
  <p:cSld name="Title only v2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1125" wrap="square" tIns="0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5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Open Sans"/>
              <a:buNone/>
              <a:defRPr b="1" i="0" sz="36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79019" y="2376000"/>
            <a:ext cx="9960000" cy="43662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2" type="subTitle"/>
          </p:nvPr>
        </p:nvSpPr>
        <p:spPr>
          <a:xfrm>
            <a:off x="390868" y="1345383"/>
            <a:ext cx="9960000" cy="8328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</a:defRPr>
            </a:lvl1pPr>
            <a:lvl2pPr lvl="1" rtl="0">
              <a:spcBef>
                <a:spcPts val="15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5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5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5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5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5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5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500"/>
              </a:spcBef>
              <a:spcAft>
                <a:spcPts val="15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6247" y="3154580"/>
            <a:ext cx="10011600" cy="12345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6247" y="1690297"/>
            <a:ext cx="100116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6247" y="1690297"/>
            <a:ext cx="46998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78070" y="1690297"/>
            <a:ext cx="46998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6247" y="814880"/>
            <a:ext cx="3299400" cy="11085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6247" y="2038080"/>
            <a:ext cx="3299400" cy="46632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6044" y="660220"/>
            <a:ext cx="7482300" cy="59997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72100" y="-183"/>
            <a:ext cx="5372100" cy="7543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1963" y="1808657"/>
            <a:ext cx="4753200" cy="21741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1963" y="4111177"/>
            <a:ext cx="4753200" cy="18114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803913" y="1061977"/>
            <a:ext cx="4508400" cy="54195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6247" y="6204843"/>
            <a:ext cx="7048500" cy="8874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6247" y="1690297"/>
            <a:ext cx="10011600" cy="50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oHiwpz7r4wY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62047" y="1932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I want to stretch and build on the best ideas that are emerging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To ensure we fully understand what these ideas could be and require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64878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SIX THINKING HATS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338225" y="1402175"/>
            <a:ext cx="43356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What is it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Six Hats is an exercise used to turn initial thought-starters into more complete, fully thought through ideas. The exercise explores an initial idea from a variety of different perspectives and uses these to build out what it could look like, how it could work and what could go wrong.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When to use it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When you have a range of distinct initial ideas and want to build them out to be something more complete. Typically you would do this once you have already filtered out the no-goes, and you’re ready to start going deeper on the ideas with the biggest potential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Learn More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WATCH -</a:t>
            </a:r>
            <a:r>
              <a:rPr lang="en" sz="1200" u="sng">
                <a:solidFill>
                  <a:schemeClr val="hlink"/>
                </a:solidFill>
                <a:latin typeface="Open Sans Medium"/>
                <a:ea typeface="Open Sans Medium"/>
                <a:cs typeface="Open Sans Medium"/>
                <a:sym typeface="Open Sans Medium"/>
                <a:hlinkClick r:id="rId3"/>
              </a:rPr>
              <a:t> An introducing to Ed De Bono’s Six Thinking Hats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 flipH="1">
            <a:off x="63749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6"/>
          <p:cNvSpPr txBox="1"/>
          <p:nvPr/>
        </p:nvSpPr>
        <p:spPr>
          <a:xfrm>
            <a:off x="5207850" y="1402175"/>
            <a:ext cx="5065800" cy="46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This exercise builds on ideas through six perspectives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White Hat 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is about plan facts. It asks what information do we know and what do we need.</a:t>
            </a:r>
            <a:endParaRPr sz="1200">
              <a:solidFill>
                <a:srgbClr val="2D2D2D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Red Hat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signifies feelings. It explores what emotions emerge from the idea and shares surprises, fears, likes, dislikes, loves, and hates. </a:t>
            </a:r>
            <a:endParaRPr sz="1200">
              <a:solidFill>
                <a:srgbClr val="2D2D2D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Black Hat 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is the devil's advocate. It points out the risks and dangers, and why something may not work.</a:t>
            </a:r>
            <a:endParaRPr sz="1200">
              <a:solidFill>
                <a:srgbClr val="2D2D2D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Yellow Hat 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symbolizes brightness and optimism. Under this hat you explore the positives and probe for value and benefit. </a:t>
            </a:r>
            <a:endParaRPr b="1" sz="1200">
              <a:solidFill>
                <a:srgbClr val="2D2D2D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Green Hat 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focuses on possibilities and alternatives. It provides an opportunity to make the idea bigger and better and to fix issues</a:t>
            </a:r>
            <a:endParaRPr b="1" sz="1200">
              <a:solidFill>
                <a:srgbClr val="2D2D2D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2D2D2D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Blue Hat </a:t>
            </a:r>
            <a:r>
              <a:rPr lang="en" sz="1200">
                <a:solidFill>
                  <a:srgbClr val="2D2D2D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is about planning. It explores the process to make it happen and what should be the next steps</a:t>
            </a:r>
            <a:endParaRPr sz="1200">
              <a:solidFill>
                <a:srgbClr val="2D2D2D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2D2D2D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2D2D2D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207862" y="5191175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WHITE HAT: Facts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What info do we know? What do we need to know?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6939796" y="5191175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RED HAT: Emotions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What do you like? Dislike? Love? Hate? Fear?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8671730" y="5191175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BLACK HAT: Devil’s Advocate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What could go wrong?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5207862" y="6302798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YELLOW HAT: Benefits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Who might benefit and what would they gain?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6939796" y="6302798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GREEN HAT: Possibilities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How could this be even better? What could we add?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8671730" y="6302798"/>
            <a:ext cx="1731900" cy="354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latin typeface="Open Sans"/>
                <a:ea typeface="Open Sans"/>
                <a:cs typeface="Open Sans"/>
                <a:sym typeface="Open Sans"/>
              </a:rPr>
              <a:t>BLUE HAT: Planning</a:t>
            </a:r>
            <a:endParaRPr b="1" sz="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latin typeface="Open Sans Light"/>
                <a:ea typeface="Open Sans Light"/>
                <a:cs typeface="Open Sans Light"/>
                <a:sym typeface="Open Sans Light"/>
              </a:rPr>
              <a:t>What’s the process required and next steps?</a:t>
            </a:r>
            <a:endParaRPr sz="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5207850" y="5191175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3" name="Google Shape;83;p16"/>
          <p:cNvSpPr/>
          <p:nvPr/>
        </p:nvSpPr>
        <p:spPr>
          <a:xfrm>
            <a:off x="6939792" y="5191175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4" name="Google Shape;84;p16"/>
          <p:cNvSpPr/>
          <p:nvPr/>
        </p:nvSpPr>
        <p:spPr>
          <a:xfrm>
            <a:off x="8671734" y="5191175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5" name="Google Shape;85;p16"/>
          <p:cNvSpPr/>
          <p:nvPr/>
        </p:nvSpPr>
        <p:spPr>
          <a:xfrm>
            <a:off x="5207882" y="6309433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6" name="Google Shape;86;p16"/>
          <p:cNvSpPr/>
          <p:nvPr/>
        </p:nvSpPr>
        <p:spPr>
          <a:xfrm>
            <a:off x="6939824" y="6309433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7" name="Google Shape;87;p16"/>
          <p:cNvSpPr/>
          <p:nvPr/>
        </p:nvSpPr>
        <p:spPr>
          <a:xfrm>
            <a:off x="8671766" y="6309433"/>
            <a:ext cx="1731900" cy="11169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338225" y="1402175"/>
            <a:ext cx="9645900" cy="6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This exercise builds and stretches ideas through six perspectives.</a:t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White Hat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is about plaIn facts. It asks what information do we know and what do we need.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Red Hat 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signifies feelings. It explores what emotions emerge from the idea and shares surprises, fears, likes, dislikes, loves, and hates. 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Black Hat 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is the devil's advocate. It points out the risks and dangers, and why something may not work.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Yellow Hat 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symbolizes brightness and optimism. Under this hat you explore the positives and probe for value and benefit. 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Green Hat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focuses on possibilities and alternatives. It provides an opportunity to make the idea bigger and better and to fix issues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Blue Hat</a:t>
            </a:r>
            <a:r>
              <a:rPr lang="en" sz="17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is about planning. It explores the process to make it happen and what should be the next steps</a:t>
            </a:r>
            <a:endParaRPr sz="1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7"/>
          <p:cNvSpPr txBox="1"/>
          <p:nvPr>
            <p:ph type="title"/>
          </p:nvPr>
        </p:nvSpPr>
        <p:spPr>
          <a:xfrm>
            <a:off x="262049" y="193200"/>
            <a:ext cx="61668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Open Sans Light"/>
                <a:ea typeface="Open Sans Light"/>
                <a:cs typeface="Open Sans Light"/>
                <a:sym typeface="Open Sans Light"/>
              </a:rPr>
              <a:t>THE TEMPLATE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95" name="Google Shape;95;p17"/>
          <p:cNvCxnSpPr/>
          <p:nvPr/>
        </p:nvCxnSpPr>
        <p:spPr>
          <a:xfrm flipH="1">
            <a:off x="59177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6" name="Google Shape;96;p17"/>
          <p:cNvSpPr txBox="1"/>
          <p:nvPr/>
        </p:nvSpPr>
        <p:spPr>
          <a:xfrm>
            <a:off x="60306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SIX THINKING HATS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8"/>
          <p:cNvSpPr txBox="1"/>
          <p:nvPr/>
        </p:nvSpPr>
        <p:spPr>
          <a:xfrm>
            <a:off x="64878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SIX THINKING HATS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cxnSp>
        <p:nvCxnSpPr>
          <p:cNvPr id="103" name="Google Shape;103;p18"/>
          <p:cNvCxnSpPr/>
          <p:nvPr/>
        </p:nvCxnSpPr>
        <p:spPr>
          <a:xfrm flipH="1">
            <a:off x="63749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8"/>
          <p:cNvSpPr txBox="1"/>
          <p:nvPr>
            <p:ph type="title"/>
          </p:nvPr>
        </p:nvSpPr>
        <p:spPr>
          <a:xfrm>
            <a:off x="262049" y="193200"/>
            <a:ext cx="57021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Open Sans Light"/>
                <a:ea typeface="Open Sans Light"/>
                <a:cs typeface="Open Sans Light"/>
                <a:sym typeface="Open Sans Light"/>
              </a:rPr>
              <a:t>HOW TO USE IT 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338225" y="1402175"/>
            <a:ext cx="7817100" cy="47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STEP 1</a:t>
            </a:r>
            <a:endParaRPr b="1" sz="1200">
              <a:solidFill>
                <a:srgbClr val="449222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Bring together your team, ideally with people spanning different parts of the organisation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2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Briefly introduce the idea to them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3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Using the six hat template, spend 3-5 minutes working your way through each ‘hat’, starting with white and ending with blue. This is typically done individually at first, with each person using post-its to fill in the template. When there are no more points to be made, take a minute to discuss as a group and synthesise common post-its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4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After the session, review all the feedback and rewrite the idea using the proposition template provided.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449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/>
        </p:nvSpPr>
        <p:spPr>
          <a:xfrm>
            <a:off x="25" y="761400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WHITE HAT: Facts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What info do we know? What do we need to know?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581475" y="761400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RED HAT: Emotions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What do you like? Dislike? Love? Hate? Fear?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7162925" y="761400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BLACK HAT: Devil’s Advocate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What could go wrong?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3" name="Google Shape;113;p19"/>
          <p:cNvSpPr txBox="1"/>
          <p:nvPr/>
        </p:nvSpPr>
        <p:spPr>
          <a:xfrm>
            <a:off x="25" y="4134365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YELLOW HAT: Benefits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Who might benefit and what would they gain?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3581475" y="4134365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GREEN HAT: Possibilities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How could this be even better? What could we add?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7162925" y="4134365"/>
            <a:ext cx="3581100" cy="538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BLUE HAT: Planning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Open Sans Light"/>
                <a:ea typeface="Open Sans Light"/>
                <a:cs typeface="Open Sans Light"/>
                <a:sym typeface="Open Sans Light"/>
              </a:rPr>
              <a:t>What’s the process required and next steps?</a:t>
            </a:r>
            <a:endParaRPr sz="11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6" name="Google Shape;116;p19"/>
          <p:cNvSpPr/>
          <p:nvPr/>
        </p:nvSpPr>
        <p:spPr>
          <a:xfrm>
            <a:off x="0" y="0"/>
            <a:ext cx="10744200" cy="7614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9625" lIns="99625" spcFirstLastPara="1" rIns="99625" wrap="square" tIns="99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194948" y="25075"/>
            <a:ext cx="75198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9625" lIns="99625" spcFirstLastPara="1" rIns="99625" wrap="square" tIns="996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SIX THINKING HATS</a:t>
            </a:r>
            <a:endParaRPr sz="2200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Use this template to stretch, build and improve ideas and turn them into more complete propositions</a:t>
            </a:r>
            <a:endParaRPr sz="110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8" name="Google Shape;118;p19"/>
          <p:cNvSpPr/>
          <p:nvPr/>
        </p:nvSpPr>
        <p:spPr>
          <a:xfrm>
            <a:off x="0" y="761400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9"/>
          <p:cNvSpPr/>
          <p:nvPr/>
        </p:nvSpPr>
        <p:spPr>
          <a:xfrm>
            <a:off x="3581466" y="761400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9"/>
          <p:cNvSpPr/>
          <p:nvPr/>
        </p:nvSpPr>
        <p:spPr>
          <a:xfrm>
            <a:off x="7162932" y="761400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9"/>
          <p:cNvSpPr/>
          <p:nvPr/>
        </p:nvSpPr>
        <p:spPr>
          <a:xfrm>
            <a:off x="67" y="4154496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9"/>
          <p:cNvSpPr/>
          <p:nvPr/>
        </p:nvSpPr>
        <p:spPr>
          <a:xfrm>
            <a:off x="3581533" y="4154496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7162999" y="4154496"/>
            <a:ext cx="3581100" cy="33894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/>
        </p:nvSpPr>
        <p:spPr>
          <a:xfrm>
            <a:off x="195000" y="5942558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29" name="Google Shape;129;p20"/>
          <p:cNvSpPr txBox="1"/>
          <p:nvPr/>
        </p:nvSpPr>
        <p:spPr>
          <a:xfrm>
            <a:off x="195000" y="4505692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5372100" y="4505704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1" name="Google Shape;131;p20"/>
          <p:cNvSpPr txBox="1"/>
          <p:nvPr/>
        </p:nvSpPr>
        <p:spPr>
          <a:xfrm>
            <a:off x="5372100" y="5942571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195000" y="822325"/>
            <a:ext cx="5177100" cy="65571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3" name="Google Shape;133;p20"/>
          <p:cNvSpPr/>
          <p:nvPr/>
        </p:nvSpPr>
        <p:spPr>
          <a:xfrm>
            <a:off x="0" y="0"/>
            <a:ext cx="10744200" cy="7614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9625" lIns="99625" spcFirstLastPara="1" rIns="99625" wrap="square" tIns="99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0"/>
          <p:cNvSpPr txBox="1"/>
          <p:nvPr/>
        </p:nvSpPr>
        <p:spPr>
          <a:xfrm>
            <a:off x="194948" y="25075"/>
            <a:ext cx="75198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9625" lIns="99625" spcFirstLastPara="1" rIns="99625" wrap="square" tIns="996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PROPOSITION TEMPLATE</a:t>
            </a:r>
            <a:endParaRPr sz="2200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Use this template to write up a more complete version of the winning ideas so it is ready for validation</a:t>
            </a:r>
            <a:endParaRPr sz="110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5" name="Google Shape;135;p20"/>
          <p:cNvSpPr txBox="1"/>
          <p:nvPr>
            <p:ph type="title"/>
          </p:nvPr>
        </p:nvSpPr>
        <p:spPr>
          <a:xfrm>
            <a:off x="317550" y="1127125"/>
            <a:ext cx="47775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Open Sans"/>
              <a:buNone/>
            </a:pPr>
            <a:r>
              <a:rPr lang="en" sz="2600">
                <a:latin typeface="Open Sans"/>
                <a:ea typeface="Open Sans"/>
                <a:cs typeface="Open Sans"/>
                <a:sym typeface="Open Sans"/>
              </a:rPr>
              <a:t>Idea Name:</a:t>
            </a:r>
            <a:endParaRPr sz="2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6" name="Google Shape;136;p20"/>
          <p:cNvSpPr txBox="1"/>
          <p:nvPr/>
        </p:nvSpPr>
        <p:spPr>
          <a:xfrm>
            <a:off x="317550" y="1755150"/>
            <a:ext cx="46125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DESCRIPTION</a:t>
            </a:r>
            <a:endParaRPr sz="1500">
              <a:solidFill>
                <a:srgbClr val="449222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i="1" lang="en" sz="1500">
                <a:latin typeface="Open Sans Light"/>
                <a:ea typeface="Open Sans Light"/>
                <a:cs typeface="Open Sans Light"/>
                <a:sym typeface="Open Sans Light"/>
              </a:rPr>
              <a:t>One line description of the idea - what it is and why it’s valuable</a:t>
            </a:r>
            <a:endParaRPr i="1"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7" name="Google Shape;137;p20"/>
          <p:cNvSpPr txBox="1"/>
          <p:nvPr/>
        </p:nvSpPr>
        <p:spPr>
          <a:xfrm>
            <a:off x="195000" y="3068825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317550" y="3201125"/>
            <a:ext cx="43560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FEATURES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 are its key components?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9" name="Google Shape;139;p20"/>
          <p:cNvSpPr txBox="1"/>
          <p:nvPr/>
        </p:nvSpPr>
        <p:spPr>
          <a:xfrm>
            <a:off x="317550" y="4518740"/>
            <a:ext cx="50844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BENEFITS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Who is the target audience and what do they gain?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0" name="Google Shape;140;p20"/>
          <p:cNvSpPr txBox="1"/>
          <p:nvPr/>
        </p:nvSpPr>
        <p:spPr>
          <a:xfrm>
            <a:off x="317550" y="5942582"/>
            <a:ext cx="50844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HOW DOES IT WORK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What’s the customer journey?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5372100" y="822325"/>
            <a:ext cx="5177100" cy="22464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5524500" y="817375"/>
            <a:ext cx="46125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EXAMPLE VISUAL</a:t>
            </a:r>
            <a:endParaRPr sz="1500">
              <a:solidFill>
                <a:srgbClr val="449222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i="1" lang="en" sz="1500">
                <a:latin typeface="Open Sans Light"/>
                <a:ea typeface="Open Sans Light"/>
                <a:cs typeface="Open Sans Light"/>
                <a:sym typeface="Open Sans Light"/>
              </a:rPr>
              <a:t>What it might look like</a:t>
            </a:r>
            <a:endParaRPr i="1"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5372100" y="3068838"/>
            <a:ext cx="5177100" cy="1437000"/>
          </a:xfrm>
          <a:prstGeom prst="rect">
            <a:avLst/>
          </a:prstGeom>
          <a:noFill/>
          <a:ln cap="flat" cmpd="sng" w="9525">
            <a:solidFill>
              <a:srgbClr val="449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0675" lIns="100675" spcFirstLastPara="1" rIns="100675" wrap="square" tIns="100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5524500" y="3201138"/>
            <a:ext cx="43560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FUNDING MODEL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How will it make money?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5524500" y="4518752"/>
            <a:ext cx="50844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RISKS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 could go wrong?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5524500" y="5942594"/>
            <a:ext cx="50844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ENABLERS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5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What’s required to make it successful</a:t>
            </a:r>
            <a:endParaRPr b="1" sz="1500">
              <a:solidFill>
                <a:srgbClr val="44922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