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Lst>
  <p:sldSz cy="7543800" cx="10744200"/>
  <p:notesSz cx="6858000" cy="9144000"/>
  <p:embeddedFontLst>
    <p:embeddedFont>
      <p:font typeface="Open Sans SemiBold"/>
      <p:regular r:id="rId10"/>
      <p:bold r:id="rId11"/>
      <p:italic r:id="rId12"/>
      <p:boldItalic r:id="rId13"/>
    </p:embeddedFont>
    <p:embeddedFont>
      <p:font typeface="Open Sans Medium"/>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OpenSansSemiBold-bold.fntdata"/><Relationship Id="rId10" Type="http://schemas.openxmlformats.org/officeDocument/2006/relationships/font" Target="fonts/OpenSansSemiBold-regular.fntdata"/><Relationship Id="rId13" Type="http://schemas.openxmlformats.org/officeDocument/2006/relationships/font" Target="fonts/OpenSansSemiBold-boldItalic.fntdata"/><Relationship Id="rId12" Type="http://schemas.openxmlformats.org/officeDocument/2006/relationships/font" Target="fonts/OpenSansSemiBold-italic.fntdata"/><Relationship Id="rId15" Type="http://schemas.openxmlformats.org/officeDocument/2006/relationships/font" Target="fonts/OpenSansMedium-bold.fntdata"/><Relationship Id="rId14" Type="http://schemas.openxmlformats.org/officeDocument/2006/relationships/font" Target="fonts/OpenSansMedium-regular.fntdata"/><Relationship Id="rId17" Type="http://schemas.openxmlformats.org/officeDocument/2006/relationships/font" Target="fonts/OpenSansMedium-boldItalic.fntdata"/><Relationship Id="rId16" Type="http://schemas.openxmlformats.org/officeDocument/2006/relationships/font" Target="fonts/OpenSansMedium-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8c8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8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8785f0680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8785f06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b7fd96e12_0_2: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b7fd96e1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8785f0680_0_1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8785f068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video.boardofinnovation.com/watch/LV7ckcdnNeNAHerWQ9R5Xx?"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create a balanced portfolio of innovation projects </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deliver both quick wins and longer term growth</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338225" y="1402175"/>
            <a:ext cx="4335600" cy="461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sz="1200">
              <a:latin typeface="Open Sans Light"/>
              <a:ea typeface="Open Sans Light"/>
              <a:cs typeface="Open Sans Light"/>
              <a:sym typeface="Open Sans Light"/>
            </a:endParaRPr>
          </a:p>
          <a:p>
            <a:pPr indent="0" lvl="0" marL="0" rtl="0" algn="l">
              <a:lnSpc>
                <a:spcPct val="115000"/>
              </a:lnSpc>
              <a:spcBef>
                <a:spcPts val="0"/>
              </a:spcBef>
              <a:spcAft>
                <a:spcPts val="0"/>
              </a:spcAft>
              <a:buNone/>
            </a:pPr>
            <a:r>
              <a:rPr lang="en" sz="1050">
                <a:solidFill>
                  <a:srgbClr val="282828"/>
                </a:solidFill>
                <a:highlight>
                  <a:srgbClr val="FFFFFF"/>
                </a:highlight>
              </a:rPr>
              <a:t> </a:t>
            </a:r>
            <a:endParaRPr sz="1050">
              <a:solidFill>
                <a:srgbClr val="282828"/>
              </a:solidFill>
              <a:highlight>
                <a:srgbClr val="FFFFFF"/>
              </a:highlight>
            </a:endParaRPr>
          </a:p>
          <a:p>
            <a:pPr indent="0" lvl="0" marL="0" rtl="0" algn="l">
              <a:lnSpc>
                <a:spcPct val="100000"/>
              </a:lnSpc>
              <a:spcBef>
                <a:spcPts val="0"/>
              </a:spcBef>
              <a:spcAft>
                <a:spcPts val="0"/>
              </a:spcAft>
              <a:buNone/>
            </a:pPr>
            <a:r>
              <a:rPr lang="en" sz="1200">
                <a:solidFill>
                  <a:schemeClr val="dk1"/>
                </a:solidFill>
                <a:highlight>
                  <a:srgbClr val="FFFFFF"/>
                </a:highlight>
                <a:latin typeface="Open Sans Light"/>
                <a:ea typeface="Open Sans Light"/>
                <a:cs typeface="Open Sans Light"/>
                <a:sym typeface="Open Sans Light"/>
              </a:rPr>
              <a:t>The 3 horizons model is a growth framework by McKinsey. It’s a simple 1 page tool to help your team visualise and prioritise your various innovation initiatives, ranging from quick wins through to more radical, long term opportunities. </a:t>
            </a:r>
            <a:endParaRPr sz="1200">
              <a:solidFill>
                <a:schemeClr val="dk1"/>
              </a:solidFill>
              <a:highlight>
                <a:srgbClr val="FFFFFF"/>
              </a:highlight>
              <a:latin typeface="Open Sans Light"/>
              <a:ea typeface="Open Sans Light"/>
              <a:cs typeface="Open Sans Light"/>
              <a:sym typeface="Open Sans Light"/>
            </a:endParaRPr>
          </a:p>
          <a:p>
            <a:pPr indent="0" lvl="0" marL="0" rtl="0" algn="l">
              <a:lnSpc>
                <a:spcPct val="100000"/>
              </a:lnSpc>
              <a:spcBef>
                <a:spcPts val="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350">
              <a:solidFill>
                <a:srgbClr val="282828"/>
              </a:solidFill>
              <a:highlight>
                <a:srgbClr val="FFFFFF"/>
              </a:highlight>
              <a:latin typeface="Georgia"/>
              <a:ea typeface="Georgia"/>
              <a:cs typeface="Georgia"/>
              <a:sym typeface="Georgia"/>
            </a:endParaRPr>
          </a:p>
          <a:p>
            <a:pPr indent="0" lvl="0" marL="0" rtl="0" algn="l">
              <a:spcBef>
                <a:spcPts val="0"/>
              </a:spcBef>
              <a:spcAft>
                <a:spcPts val="0"/>
              </a:spcAft>
              <a:buNone/>
            </a:pPr>
            <a:r>
              <a:rPr lang="en" sz="1200">
                <a:solidFill>
                  <a:srgbClr val="282828"/>
                </a:solidFill>
                <a:highlight>
                  <a:srgbClr val="FFFFFF"/>
                </a:highlight>
                <a:latin typeface="Open Sans Light"/>
                <a:ea typeface="Open Sans Light"/>
                <a:cs typeface="Open Sans Light"/>
                <a:sym typeface="Open Sans Light"/>
              </a:rPr>
              <a:t>When you and your team are </a:t>
            </a:r>
            <a:r>
              <a:rPr lang="en" sz="1200">
                <a:solidFill>
                  <a:schemeClr val="dk1"/>
                </a:solidFill>
                <a:latin typeface="Open Sans Light"/>
                <a:ea typeface="Open Sans Light"/>
                <a:cs typeface="Open Sans Light"/>
                <a:sym typeface="Open Sans Light"/>
              </a:rPr>
              <a:t>setting budgets, </a:t>
            </a:r>
            <a:r>
              <a:rPr lang="en" sz="1200">
                <a:solidFill>
                  <a:srgbClr val="282828"/>
                </a:solidFill>
                <a:highlight>
                  <a:srgbClr val="FFFFFF"/>
                </a:highlight>
                <a:latin typeface="Open Sans Light"/>
                <a:ea typeface="Open Sans Light"/>
                <a:cs typeface="Open Sans Light"/>
                <a:sym typeface="Open Sans Light"/>
              </a:rPr>
              <a:t>planning ahead and thinking about what projects you’ll undertake, when. Or when you’re creating an innovation pipeline and roadmap It will help to  </a:t>
            </a:r>
            <a:r>
              <a:rPr lang="en" sz="1200">
                <a:latin typeface="Open Sans Light"/>
                <a:ea typeface="Open Sans Light"/>
                <a:cs typeface="Open Sans Light"/>
                <a:sym typeface="Open Sans Light"/>
              </a:rPr>
              <a:t>visualise and communicate your team’s </a:t>
            </a:r>
            <a:r>
              <a:rPr lang="en" sz="1200">
                <a:solidFill>
                  <a:schemeClr val="dk1"/>
                </a:solidFill>
                <a:highlight>
                  <a:srgbClr val="FFFFFF"/>
                </a:highlight>
                <a:latin typeface="Open Sans Light"/>
                <a:ea typeface="Open Sans Light"/>
                <a:cs typeface="Open Sans Light"/>
                <a:sym typeface="Open Sans Light"/>
              </a:rPr>
              <a:t>grand innovation plan and the goals for that plan over time – including when you can expect to see return on investment, income, or impact.</a:t>
            </a:r>
            <a:r>
              <a:rPr lang="en" sz="1200">
                <a:solidFill>
                  <a:schemeClr val="dk1"/>
                </a:solidFill>
                <a:latin typeface="Open Sans Light"/>
                <a:ea typeface="Open Sans Light"/>
                <a:cs typeface="Open Sans Light"/>
                <a:sym typeface="Open Sans Light"/>
              </a:rPr>
              <a:t>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highlight>
                <a:schemeClr val="accent6"/>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br>
              <a:rPr lang="en" sz="1200">
                <a:solidFill>
                  <a:srgbClr val="319704"/>
                </a:solidFill>
                <a:latin typeface="Open Sans Medium"/>
                <a:ea typeface="Open Sans Medium"/>
                <a:cs typeface="Open Sans Medium"/>
                <a:sym typeface="Open Sans Medium"/>
              </a:rPr>
            </a:br>
            <a:r>
              <a:rPr lang="en" sz="1200">
                <a:solidFill>
                  <a:srgbClr val="319704"/>
                </a:solidFill>
                <a:latin typeface="Open Sans Medium"/>
                <a:ea typeface="Open Sans Medium"/>
                <a:cs typeface="Open Sans Medium"/>
                <a:sym typeface="Open Sans Medium"/>
              </a:rPr>
              <a:t>WATCH </a:t>
            </a:r>
            <a:r>
              <a:rPr lang="en" sz="1200" u="sng">
                <a:solidFill>
                  <a:schemeClr val="hlink"/>
                </a:solidFill>
                <a:latin typeface="Open Sans Medium"/>
                <a:ea typeface="Open Sans Medium"/>
                <a:cs typeface="Open Sans Medium"/>
                <a:sym typeface="Open Sans Medium"/>
                <a:hlinkClick r:id="rId3"/>
              </a:rPr>
              <a:t>Board of Innovation explainer video </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sp>
        <p:nvSpPr>
          <p:cNvPr id="73" name="Google Shape;73;p16"/>
          <p:cNvSpPr txBox="1"/>
          <p:nvPr/>
        </p:nvSpPr>
        <p:spPr>
          <a:xfrm>
            <a:off x="5207850" y="1402175"/>
            <a:ext cx="5065800" cy="299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is made up of 3 sections:</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The y axis represents value (this could be income and/or impact) and the x axis represents time.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Horizon 1 </a:t>
            </a:r>
            <a:r>
              <a:rPr lang="en" sz="1200">
                <a:solidFill>
                  <a:schemeClr val="dk1"/>
                </a:solidFill>
                <a:highlight>
                  <a:srgbClr val="FFFFFF"/>
                </a:highlight>
                <a:latin typeface="Open Sans Light"/>
                <a:ea typeface="Open Sans Light"/>
                <a:cs typeface="Open Sans Light"/>
                <a:sym typeface="Open Sans Light"/>
              </a:rPr>
              <a:t>innovations are generally short-term projects that use your existing capabilities. They typically generate results in &gt;1 yr. </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Horizon 2</a:t>
            </a:r>
            <a:r>
              <a:rPr lang="en" sz="1200">
                <a:solidFill>
                  <a:schemeClr val="dk1"/>
                </a:solidFill>
                <a:highlight>
                  <a:srgbClr val="FFFFFF"/>
                </a:highlight>
                <a:latin typeface="Open Sans Light"/>
                <a:ea typeface="Open Sans Light"/>
                <a:cs typeface="Open Sans Light"/>
                <a:sym typeface="Open Sans Light"/>
              </a:rPr>
              <a:t> innovations extend your capabilities to adjacent areas. These innovations might involve repurposing successful products for new audiences or adapting ideas that already perform well for other charities. They typically generate results in 1-3yrs.</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rPr b="1" lang="en" sz="1200">
                <a:solidFill>
                  <a:schemeClr val="dk1"/>
                </a:solidFill>
                <a:highlight>
                  <a:srgbClr val="FFFFFF"/>
                </a:highlight>
                <a:latin typeface="Open Sans"/>
                <a:ea typeface="Open Sans"/>
                <a:cs typeface="Open Sans"/>
                <a:sym typeface="Open Sans"/>
              </a:rPr>
              <a:t>Horizon 3 </a:t>
            </a:r>
            <a:r>
              <a:rPr lang="en" sz="1200">
                <a:solidFill>
                  <a:schemeClr val="dk1"/>
                </a:solidFill>
                <a:highlight>
                  <a:srgbClr val="FFFFFF"/>
                </a:highlight>
                <a:latin typeface="Open Sans Light"/>
                <a:ea typeface="Open Sans Light"/>
                <a:cs typeface="Open Sans Light"/>
                <a:sym typeface="Open Sans Light"/>
              </a:rPr>
              <a:t>ventures are long-term innovation projects that leverage new capabilities. They generally produce results in 2-3+ years</a:t>
            </a:r>
            <a:endParaRPr sz="1200">
              <a:solidFill>
                <a:schemeClr val="dk1"/>
              </a:solidFill>
              <a:highlight>
                <a:srgbClr val="FFFFFF"/>
              </a:highlight>
              <a:latin typeface="Open Sans Light"/>
              <a:ea typeface="Open Sans Light"/>
              <a:cs typeface="Open Sans Light"/>
              <a:sym typeface="Open Sans Light"/>
            </a:endParaRPr>
          </a:p>
        </p:txBody>
      </p:sp>
      <p:pic>
        <p:nvPicPr>
          <p:cNvPr id="74" name="Google Shape;74;p16"/>
          <p:cNvPicPr preferRelativeResize="0"/>
          <p:nvPr/>
        </p:nvPicPr>
        <p:blipFill>
          <a:blip r:embed="rId4">
            <a:alphaModFix/>
          </a:blip>
          <a:stretch>
            <a:fillRect/>
          </a:stretch>
        </p:blipFill>
        <p:spPr>
          <a:xfrm>
            <a:off x="5810813" y="4788625"/>
            <a:ext cx="3859876" cy="2335226"/>
          </a:xfrm>
          <a:prstGeom prst="rect">
            <a:avLst/>
          </a:prstGeom>
          <a:noFill/>
          <a:ln>
            <a:noFill/>
          </a:ln>
        </p:spPr>
      </p:pic>
      <p:sp>
        <p:nvSpPr>
          <p:cNvPr id="75" name="Google Shape;75;p16"/>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3 HORIZONS OF INNOVATION</a:t>
            </a:r>
            <a:endParaRPr sz="2300">
              <a:solidFill>
                <a:srgbClr val="319704"/>
              </a:solidFill>
              <a:latin typeface="Open Sans Medium"/>
              <a:ea typeface="Open Sans Medium"/>
              <a:cs typeface="Open Sans Medium"/>
              <a:sym typeface="Open Sans Medium"/>
            </a:endParaRPr>
          </a:p>
        </p:txBody>
      </p:sp>
      <p:cxnSp>
        <p:nvCxnSpPr>
          <p:cNvPr id="76" name="Google Shape;76;p16"/>
          <p:cNvCxnSpPr/>
          <p:nvPr/>
        </p:nvCxnSpPr>
        <p:spPr>
          <a:xfrm flipH="1">
            <a:off x="58415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nvSpPr>
        <p:spPr>
          <a:xfrm>
            <a:off x="338225" y="1402175"/>
            <a:ext cx="7770300" cy="511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The framework is made up of 3 sections:</a:t>
            </a:r>
            <a:endParaRPr b="1" sz="17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The y axis represents value (this could be income and/or impact) and the x axis represents time.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Horizon 1 </a:t>
            </a:r>
            <a:r>
              <a:rPr lang="en" sz="1700">
                <a:solidFill>
                  <a:schemeClr val="dk1"/>
                </a:solidFill>
                <a:highlight>
                  <a:schemeClr val="lt1"/>
                </a:highlight>
                <a:latin typeface="Open Sans Light"/>
                <a:ea typeface="Open Sans Light"/>
                <a:cs typeface="Open Sans Light"/>
                <a:sym typeface="Open Sans Light"/>
              </a:rPr>
              <a:t>innovations are generally short-term projects that use your existing capabilities. They typically generate results in &gt;1 yr.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Horizon 2</a:t>
            </a:r>
            <a:r>
              <a:rPr lang="en" sz="1700">
                <a:solidFill>
                  <a:schemeClr val="dk1"/>
                </a:solidFill>
                <a:highlight>
                  <a:schemeClr val="lt1"/>
                </a:highlight>
                <a:latin typeface="Open Sans Light"/>
                <a:ea typeface="Open Sans Light"/>
                <a:cs typeface="Open Sans Light"/>
                <a:sym typeface="Open Sans Light"/>
              </a:rPr>
              <a:t> innovations extend your capabilities to adjacent areas. These innovations might involve repurposing successful products for new audiences or adapting ideas that already perform well for other charities. They typically generate results in 1-3yrs.</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Horizon 3 </a:t>
            </a:r>
            <a:r>
              <a:rPr lang="en" sz="1700">
                <a:solidFill>
                  <a:schemeClr val="dk1"/>
                </a:solidFill>
                <a:highlight>
                  <a:schemeClr val="lt1"/>
                </a:highlight>
                <a:latin typeface="Open Sans Light"/>
                <a:ea typeface="Open Sans Light"/>
                <a:cs typeface="Open Sans Light"/>
                <a:sym typeface="Open Sans Light"/>
              </a:rPr>
              <a:t>ventures are long-term innovation projects that leverage new capabilities. They generally produce results in 2-3+ years</a:t>
            </a:r>
            <a:endParaRPr b="1" sz="2200">
              <a:solidFill>
                <a:schemeClr val="dk1"/>
              </a:solidFill>
              <a:highlight>
                <a:schemeClr val="lt1"/>
              </a:highlight>
              <a:latin typeface="Open Sans"/>
              <a:ea typeface="Open Sans"/>
              <a:cs typeface="Open Sans"/>
              <a:sym typeface="Open Sans"/>
            </a:endParaRPr>
          </a:p>
        </p:txBody>
      </p:sp>
      <p:sp>
        <p:nvSpPr>
          <p:cNvPr id="83" name="Google Shape;83;p17"/>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4" name="Google Shape;84;p17"/>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85" name="Google Shape;85;p17"/>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3 HORIZONS OF INNOVATION</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Clr>
                <a:schemeClr val="dk1"/>
              </a:buClr>
              <a:buSzPts val="990"/>
              <a:buFont typeface="Arial"/>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p:txBody>
      </p:sp>
      <p:sp>
        <p:nvSpPr>
          <p:cNvPr id="91" name="Google Shape;91;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3 HORIZONS OF INNOVATION</a:t>
            </a:r>
            <a:endParaRPr sz="2300">
              <a:solidFill>
                <a:srgbClr val="319704"/>
              </a:solidFill>
              <a:latin typeface="Open Sans Medium"/>
              <a:ea typeface="Open Sans Medium"/>
              <a:cs typeface="Open Sans Medium"/>
              <a:sym typeface="Open Sans Medium"/>
            </a:endParaRPr>
          </a:p>
        </p:txBody>
      </p:sp>
      <p:sp>
        <p:nvSpPr>
          <p:cNvPr id="93" name="Google Shape;93;p18"/>
          <p:cNvSpPr txBox="1"/>
          <p:nvPr/>
        </p:nvSpPr>
        <p:spPr>
          <a:xfrm>
            <a:off x="338225" y="1783175"/>
            <a:ext cx="7409400" cy="5724300"/>
          </a:xfrm>
          <a:prstGeom prst="rect">
            <a:avLst/>
          </a:prstGeom>
          <a:noFill/>
          <a:ln>
            <a:noFill/>
          </a:ln>
        </p:spPr>
        <p:txBody>
          <a:bodyPr anchorCtr="0" anchor="t" bIns="91425" lIns="91425" spcFirstLastPara="1" rIns="91425" wrap="square" tIns="91425">
            <a:spAutoFit/>
          </a:bodyPr>
          <a:lstStyle/>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If you’re meeting in-person, print the template on an A3 or A2 sheet of paper. If you’re running this virtually, create a Miro or Mural board for everyone to use. Best to use post-its to move ideas around as the discussion evolves.</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2</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Have your team’s long list of potential innovation opportunities to hand.and your latest strategy to refer to. From the strategy, ensure everyone is clear on the must-wins, business impact expectations, and timing around innovation outcomes.</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3</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Have a critical discussion about </a:t>
            </a:r>
            <a:r>
              <a:rPr lang="en" sz="1200">
                <a:solidFill>
                  <a:schemeClr val="dk1"/>
                </a:solidFill>
                <a:highlight>
                  <a:schemeClr val="lt1"/>
                </a:highlight>
                <a:latin typeface="Open Sans Light"/>
                <a:ea typeface="Open Sans Light"/>
                <a:cs typeface="Open Sans Light"/>
                <a:sym typeface="Open Sans Light"/>
              </a:rPr>
              <a:t>projects that could maintain or strengthen your existing products as Horizon 1</a:t>
            </a:r>
            <a:r>
              <a:rPr lang="en" sz="1200">
                <a:solidFill>
                  <a:schemeClr val="dk1"/>
                </a:solidFill>
                <a:highlight>
                  <a:srgbClr val="FFFFFF"/>
                </a:highlight>
                <a:latin typeface="Open Sans Light"/>
                <a:ea typeface="Open Sans Light"/>
                <a:cs typeface="Open Sans Light"/>
                <a:sym typeface="Open Sans Light"/>
              </a:rPr>
              <a:t>. For these projects, discuss what your team is intending to achieve and by when.</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4</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Discuss the types of projects that will involve expanding your current portfolio of products. Will your idea generate substantial income in the near to medium future? Do you need an investment to make it happen? Plot your project types under the Horizon 2 curve accordingly.</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5</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Discuss your appetite to pursue transformational income opportunities to deliver sustainable growth down the road. Map your strategic intent under the Horizon 3 curve on post-its.</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94" name="Google Shape;94;p18"/>
          <p:cNvCxnSpPr/>
          <p:nvPr/>
        </p:nvCxnSpPr>
        <p:spPr>
          <a:xfrm flipH="1">
            <a:off x="58415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p:nvPr/>
        </p:nvSpPr>
        <p:spPr>
          <a:xfrm>
            <a:off x="636900" y="1456350"/>
            <a:ext cx="9488100" cy="5630100"/>
          </a:xfrm>
          <a:prstGeom prst="rect">
            <a:avLst/>
          </a:prstGeom>
          <a:solidFill>
            <a:srgbClr val="EFEFEF"/>
          </a:solidFill>
          <a:ln cap="flat" cmpd="sng" w="19050">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636900" y="3380321"/>
            <a:ext cx="7074900" cy="3706500"/>
          </a:xfrm>
          <a:prstGeom prst="rect">
            <a:avLst/>
          </a:prstGeom>
          <a:solidFill>
            <a:srgbClr val="F3F3F3"/>
          </a:solidFill>
          <a:ln cap="flat" cmpd="sng" w="19050">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636900" y="5162811"/>
            <a:ext cx="4766700" cy="1923900"/>
          </a:xfrm>
          <a:prstGeom prst="rect">
            <a:avLst/>
          </a:prstGeom>
          <a:solidFill>
            <a:schemeClr val="lt1"/>
          </a:solidFill>
          <a:ln cap="flat" cmpd="sng" w="19050">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txBox="1"/>
          <p:nvPr/>
        </p:nvSpPr>
        <p:spPr>
          <a:xfrm>
            <a:off x="690075" y="5341450"/>
            <a:ext cx="4499400" cy="1046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Open Sans SemiBold"/>
                <a:ea typeface="Open Sans SemiBold"/>
                <a:cs typeface="Open Sans SemiBold"/>
                <a:sym typeface="Open Sans SemiBold"/>
              </a:rPr>
              <a:t>HORIZON 1</a:t>
            </a:r>
            <a:endParaRPr>
              <a:latin typeface="Open Sans SemiBold"/>
              <a:ea typeface="Open Sans SemiBold"/>
              <a:cs typeface="Open Sans SemiBold"/>
              <a:sym typeface="Open Sans SemiBold"/>
            </a:endParaRPr>
          </a:p>
          <a:p>
            <a:pPr indent="0" lvl="0" marL="0" rtl="0" algn="l">
              <a:spcBef>
                <a:spcPts val="0"/>
              </a:spcBef>
              <a:spcAft>
                <a:spcPts val="0"/>
              </a:spcAft>
              <a:buNone/>
            </a:pPr>
            <a:r>
              <a:t/>
            </a:r>
            <a:endParaRPr>
              <a:latin typeface="Open Sans SemiBold"/>
              <a:ea typeface="Open Sans SemiBold"/>
              <a:cs typeface="Open Sans SemiBold"/>
              <a:sym typeface="Open Sans SemiBold"/>
            </a:endParaRPr>
          </a:p>
          <a:p>
            <a:pPr indent="0" lvl="0" marL="0" rtl="0" algn="l">
              <a:spcBef>
                <a:spcPts val="0"/>
              </a:spcBef>
              <a:spcAft>
                <a:spcPts val="0"/>
              </a:spcAft>
              <a:buNone/>
            </a:pPr>
            <a:r>
              <a:rPr lang="en">
                <a:latin typeface="Open Sans"/>
                <a:ea typeface="Open Sans"/>
                <a:cs typeface="Open Sans"/>
                <a:sym typeface="Open Sans"/>
              </a:rPr>
              <a:t>SUSTAIN /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IMPROVE</a:t>
            </a:r>
            <a:endParaRPr>
              <a:latin typeface="Open Sans"/>
              <a:ea typeface="Open Sans"/>
              <a:cs typeface="Open Sans"/>
              <a:sym typeface="Open Sans"/>
            </a:endParaRPr>
          </a:p>
        </p:txBody>
      </p:sp>
      <p:sp>
        <p:nvSpPr>
          <p:cNvPr id="103" name="Google Shape;103;p19"/>
          <p:cNvSpPr txBox="1"/>
          <p:nvPr/>
        </p:nvSpPr>
        <p:spPr>
          <a:xfrm>
            <a:off x="690075" y="3497600"/>
            <a:ext cx="68223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Open Sans SemiBold"/>
                <a:ea typeface="Open Sans SemiBold"/>
                <a:cs typeface="Open Sans SemiBold"/>
                <a:sym typeface="Open Sans SemiBold"/>
              </a:rPr>
              <a:t>HORIZON 2</a:t>
            </a:r>
            <a:endParaRPr>
              <a:latin typeface="Open Sans SemiBold"/>
              <a:ea typeface="Open Sans SemiBold"/>
              <a:cs typeface="Open Sans SemiBold"/>
              <a:sym typeface="Open Sans SemiBold"/>
            </a:endParaRPr>
          </a:p>
          <a:p>
            <a:pPr indent="0" lvl="0" marL="0" rtl="0" algn="l">
              <a:spcBef>
                <a:spcPts val="0"/>
              </a:spcBef>
              <a:spcAft>
                <a:spcPts val="0"/>
              </a:spcAft>
              <a:buNone/>
            </a:pPr>
            <a:r>
              <a:t/>
            </a:r>
            <a:endParaRPr>
              <a:latin typeface="Open Sans SemiBold"/>
              <a:ea typeface="Open Sans SemiBold"/>
              <a:cs typeface="Open Sans SemiBold"/>
              <a:sym typeface="Open Sans SemiBold"/>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ADJACENT GROWTH</a:t>
            </a:r>
            <a:endParaRPr>
              <a:latin typeface="Open Sans"/>
              <a:ea typeface="Open Sans"/>
              <a:cs typeface="Open Sans"/>
              <a:sym typeface="Open Sans"/>
            </a:endParaRPr>
          </a:p>
        </p:txBody>
      </p:sp>
      <p:sp>
        <p:nvSpPr>
          <p:cNvPr id="104" name="Google Shape;104;p19"/>
          <p:cNvSpPr txBox="1"/>
          <p:nvPr/>
        </p:nvSpPr>
        <p:spPr>
          <a:xfrm>
            <a:off x="690075" y="1577550"/>
            <a:ext cx="92691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Open Sans SemiBold"/>
                <a:ea typeface="Open Sans SemiBold"/>
                <a:cs typeface="Open Sans SemiBold"/>
                <a:sym typeface="Open Sans SemiBold"/>
              </a:rPr>
              <a:t>HORIZON 3</a:t>
            </a:r>
            <a:endParaRPr>
              <a:latin typeface="Open Sans SemiBold"/>
              <a:ea typeface="Open Sans SemiBold"/>
              <a:cs typeface="Open Sans SemiBold"/>
              <a:sym typeface="Open Sans SemiBold"/>
            </a:endParaRPr>
          </a:p>
          <a:p>
            <a:pPr indent="0" lvl="0" marL="0" rtl="0" algn="l">
              <a:spcBef>
                <a:spcPts val="0"/>
              </a:spcBef>
              <a:spcAft>
                <a:spcPts val="0"/>
              </a:spcAft>
              <a:buNone/>
            </a:pPr>
            <a:r>
              <a:t/>
            </a:r>
            <a:endParaRPr>
              <a:latin typeface="Open Sans SemiBold"/>
              <a:ea typeface="Open Sans SemiBold"/>
              <a:cs typeface="Open Sans SemiBold"/>
              <a:sym typeface="Open Sans SemiBold"/>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TRANSFORMATIONAL</a:t>
            </a:r>
            <a:endParaRPr>
              <a:latin typeface="Open Sans"/>
              <a:ea typeface="Open Sans"/>
              <a:cs typeface="Open Sans"/>
              <a:sym typeface="Open Sans"/>
            </a:endParaRPr>
          </a:p>
        </p:txBody>
      </p:sp>
      <p:sp>
        <p:nvSpPr>
          <p:cNvPr id="105" name="Google Shape;105;p19"/>
          <p:cNvSpPr txBox="1"/>
          <p:nvPr/>
        </p:nvSpPr>
        <p:spPr>
          <a:xfrm>
            <a:off x="3171600" y="5727250"/>
            <a:ext cx="20055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Open Sans Light"/>
                <a:ea typeface="Open Sans Light"/>
                <a:cs typeface="Open Sans Light"/>
                <a:sym typeface="Open Sans Light"/>
              </a:rPr>
              <a:t>Quick wins through optimising existing products and processes </a:t>
            </a:r>
            <a:endParaRPr sz="1200">
              <a:latin typeface="Open Sans Light"/>
              <a:ea typeface="Open Sans Light"/>
              <a:cs typeface="Open Sans Light"/>
              <a:sym typeface="Open Sans Light"/>
            </a:endParaRPr>
          </a:p>
        </p:txBody>
      </p:sp>
      <p:sp>
        <p:nvSpPr>
          <p:cNvPr id="106" name="Google Shape;106;p19"/>
          <p:cNvSpPr txBox="1"/>
          <p:nvPr/>
        </p:nvSpPr>
        <p:spPr>
          <a:xfrm>
            <a:off x="5506875" y="3966250"/>
            <a:ext cx="20055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Open Sans Light"/>
                <a:ea typeface="Open Sans Light"/>
                <a:cs typeface="Open Sans Light"/>
                <a:sym typeface="Open Sans Light"/>
              </a:rPr>
              <a:t>Developing new products within your current portfolio </a:t>
            </a:r>
            <a:endParaRPr sz="1200">
              <a:latin typeface="Open Sans Light"/>
              <a:ea typeface="Open Sans Light"/>
              <a:cs typeface="Open Sans Light"/>
              <a:sym typeface="Open Sans Light"/>
            </a:endParaRPr>
          </a:p>
        </p:txBody>
      </p:sp>
      <p:sp>
        <p:nvSpPr>
          <p:cNvPr id="107" name="Google Shape;107;p19"/>
          <p:cNvSpPr txBox="1"/>
          <p:nvPr/>
        </p:nvSpPr>
        <p:spPr>
          <a:xfrm>
            <a:off x="7953675" y="1943075"/>
            <a:ext cx="2005500" cy="738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Open Sans Light"/>
                <a:ea typeface="Open Sans Light"/>
                <a:cs typeface="Open Sans Light"/>
                <a:sym typeface="Open Sans Light"/>
              </a:rPr>
              <a:t>Looking for long term, sustainable growth in radical new ways </a:t>
            </a:r>
            <a:endParaRPr sz="1200">
              <a:latin typeface="Open Sans Light"/>
              <a:ea typeface="Open Sans Light"/>
              <a:cs typeface="Open Sans Light"/>
              <a:sym typeface="Open Sans Light"/>
            </a:endParaRPr>
          </a:p>
        </p:txBody>
      </p:sp>
      <p:sp>
        <p:nvSpPr>
          <p:cNvPr id="108" name="Google Shape;108;p19"/>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9" name="Google Shape;109;p19"/>
          <p:cNvSpPr txBox="1"/>
          <p:nvPr/>
        </p:nvSpPr>
        <p:spPr>
          <a:xfrm>
            <a:off x="194960" y="25080"/>
            <a:ext cx="60036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THREE HORIZONS OF INNOVATION</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this tool to map out opportunities against the three horizons of growth</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