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7"/>
  </p:notesMasterIdLst>
  <p:sldIdLst>
    <p:sldId id="256" r:id="rId5"/>
    <p:sldId id="257" r:id="rId6"/>
    <p:sldId id="269" r:id="rId7"/>
    <p:sldId id="294" r:id="rId8"/>
    <p:sldId id="314" r:id="rId9"/>
    <p:sldId id="338" r:id="rId10"/>
    <p:sldId id="304" r:id="rId11"/>
    <p:sldId id="306" r:id="rId12"/>
    <p:sldId id="308" r:id="rId13"/>
    <p:sldId id="329" r:id="rId14"/>
    <p:sldId id="325" r:id="rId15"/>
    <p:sldId id="319" r:id="rId16"/>
    <p:sldId id="321" r:id="rId17"/>
    <p:sldId id="326" r:id="rId18"/>
    <p:sldId id="327" r:id="rId19"/>
    <p:sldId id="361" r:id="rId20"/>
    <p:sldId id="298" r:id="rId21"/>
    <p:sldId id="299" r:id="rId22"/>
    <p:sldId id="300" r:id="rId23"/>
    <p:sldId id="301" r:id="rId24"/>
    <p:sldId id="302" r:id="rId25"/>
    <p:sldId id="30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7" d="100"/>
          <a:sy n="57" d="100"/>
        </p:scale>
        <p:origin x="1770" y="7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AC9E4-12A5-484D-BB10-3236580CBA12}" type="datetimeFigureOut">
              <a:rPr lang="en-GB" smtClean="0"/>
              <a:t>25/07/2022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D115D-D4AC-4FFB-BEF0-69332D7A4C81}" type="slidenum">
              <a:rPr lang="en-GB" smtClean="0"/>
              <a:t>‹#›</a:t>
            </a:fld>
            <a:endParaRPr lang="en-GB"/>
          </a:p>
        </p:txBody>
      </p:sp>
    </p:spTree>
    <p:extLst>
      <p:ext uri="{BB962C8B-B14F-4D97-AF65-F5344CB8AC3E}">
        <p14:creationId xmlns:p14="http://schemas.microsoft.com/office/powerpoint/2010/main" val="376973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03e817ebbe_0_2484:notes"/>
          <p:cNvSpPr txBox="1">
            <a:spLocks noGrp="1"/>
          </p:cNvSpPr>
          <p:nvPr>
            <p:ph type="body" idx="1"/>
          </p:nvPr>
        </p:nvSpPr>
        <p:spPr>
          <a:xfrm>
            <a:off x="688975" y="4821505"/>
            <a:ext cx="5511800" cy="3945033"/>
          </a:xfrm>
          <a:prstGeom prst="rect">
            <a:avLst/>
          </a:prstGeom>
          <a:noFill/>
          <a:ln>
            <a:noFill/>
          </a:ln>
        </p:spPr>
        <p:txBody>
          <a:bodyPr spcFirstLastPara="1" wrap="square" lIns="96600" tIns="48287" rIns="96600" bIns="48287" anchor="t" anchorCtr="0">
            <a:noAutofit/>
          </a:bodyPr>
          <a:lstStyle/>
          <a:p>
            <a:pPr marL="0" indent="0">
              <a:buSzPts val="1400"/>
              <a:buNone/>
            </a:pPr>
            <a:r>
              <a:rPr lang="en"/>
              <a:t>What we did</a:t>
            </a:r>
            <a:endParaRPr/>
          </a:p>
          <a:p>
            <a:pPr marL="0" indent="0">
              <a:buSzPts val="1400"/>
              <a:buNone/>
            </a:pPr>
            <a:r>
              <a:rPr lang="en"/>
              <a:t>Personas</a:t>
            </a:r>
            <a:endParaRPr/>
          </a:p>
          <a:p>
            <a:pPr marL="0" indent="0">
              <a:buSzPts val="1400"/>
              <a:buNone/>
            </a:pPr>
            <a:r>
              <a:rPr lang="en"/>
              <a:t>What’s coming next</a:t>
            </a:r>
            <a:endParaRPr/>
          </a:p>
        </p:txBody>
      </p:sp>
      <p:sp>
        <p:nvSpPr>
          <p:cNvPr id="791" name="Google Shape;791;g103e817ebbe_0_2484: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13cab581c83_0_182: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13cab581c83_0_182: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2060" name="Google Shape;2060;g13cab581c83_0_182: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13cab581c83_0_390: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13cab581c83_0_390: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2000" name="Google Shape;2000;g13cab581c83_0_390: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13cab581c83_0_213: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13cab581c83_0_213: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300">
                <a:solidFill>
                  <a:srgbClr val="2B2B38"/>
                </a:solidFill>
                <a:highlight>
                  <a:srgbClr val="FFFFFF"/>
                </a:highlight>
                <a:latin typeface="Roboto"/>
                <a:ea typeface="Roboto"/>
                <a:cs typeface="Roboto"/>
                <a:sym typeface="Roboto"/>
              </a:rPr>
              <a:t>I am a scuba diver and diving Instructor and they have rescued many people in scuba diving community in the past and you just never know when you might need them</a:t>
            </a:r>
            <a:endParaRPr/>
          </a:p>
        </p:txBody>
      </p:sp>
      <p:sp>
        <p:nvSpPr>
          <p:cNvPr id="1844" name="Google Shape;1844;g13cab581c83_0_213: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g13cab581c83_0_77: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3" name="Google Shape;1903;g13cab581c83_0_77: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201282" marR="201282" indent="0">
              <a:lnSpc>
                <a:spcPct val="115000"/>
              </a:lnSpc>
              <a:buClr>
                <a:schemeClr val="dk1"/>
              </a:buClr>
              <a:buNone/>
            </a:pPr>
            <a:endParaRPr/>
          </a:p>
        </p:txBody>
      </p:sp>
      <p:sp>
        <p:nvSpPr>
          <p:cNvPr id="1904" name="Google Shape;1904;g13cab581c83_0_77: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g13cab581c83_0_2707:notes"/>
          <p:cNvSpPr>
            <a:spLocks noGrp="1" noRot="1" noChangeAspect="1"/>
          </p:cNvSpPr>
          <p:nvPr>
            <p:ph type="sldImg" idx="2"/>
          </p:nvPr>
        </p:nvSpPr>
        <p:spPr>
          <a:xfrm>
            <a:off x="1038225" y="1252538"/>
            <a:ext cx="48133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8" name="Google Shape;2038;g13cab581c83_0_2707: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2039" name="Google Shape;2039;g13cab581c83_0_2707: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13cab581c83_0_439: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13cab581c83_0_439: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2045" name="Google Shape;2045;g13cab581c83_0_439: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7"/>
        <p:cNvGrpSpPr/>
        <p:nvPr/>
      </p:nvGrpSpPr>
      <p:grpSpPr>
        <a:xfrm>
          <a:off x="0" y="0"/>
          <a:ext cx="0" cy="0"/>
          <a:chOff x="0" y="0"/>
          <a:chExt cx="0" cy="0"/>
        </a:xfrm>
      </p:grpSpPr>
      <p:sp>
        <p:nvSpPr>
          <p:cNvPr id="2408" name="Google Shape;2408;g13cab581c83_0_2701:notes"/>
          <p:cNvSpPr>
            <a:spLocks noGrp="1" noRot="1" noChangeAspect="1"/>
          </p:cNvSpPr>
          <p:nvPr>
            <p:ph type="sldImg" idx="2"/>
          </p:nvPr>
        </p:nvSpPr>
        <p:spPr>
          <a:xfrm>
            <a:off x="1038225" y="1252538"/>
            <a:ext cx="48133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3cab581c83_0_2701: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2410" name="Google Shape;2410;g13cab581c83_0_2701: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13a37d16f1a_0_784: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13a37d16f1a_0_784: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300">
                <a:solidFill>
                  <a:srgbClr val="2B2B38"/>
                </a:solidFill>
                <a:highlight>
                  <a:srgbClr val="FFFFFF"/>
                </a:highlight>
                <a:latin typeface="Roboto"/>
                <a:ea typeface="Roboto"/>
                <a:cs typeface="Roboto"/>
                <a:sym typeface="Roboto"/>
              </a:rPr>
              <a:t>I thought they were part of the NHS that was like for private hire events, trainings, etc. rather than a separately run charity</a:t>
            </a:r>
            <a:endParaRPr sz="1300">
              <a:solidFill>
                <a:srgbClr val="2B2B38"/>
              </a:solidFill>
              <a:highlight>
                <a:srgbClr val="FFFFFF"/>
              </a:highlight>
              <a:latin typeface="Roboto"/>
              <a:ea typeface="Roboto"/>
              <a:cs typeface="Roboto"/>
              <a:sym typeface="Roboto"/>
            </a:endParaRPr>
          </a:p>
          <a:p>
            <a:pPr marL="0" indent="0">
              <a:buNone/>
            </a:pPr>
            <a:r>
              <a:rPr lang="en" sz="1300">
                <a:solidFill>
                  <a:srgbClr val="2B2B38"/>
                </a:solidFill>
                <a:highlight>
                  <a:srgbClr val="FFFFFF"/>
                </a:highlight>
                <a:latin typeface="Roboto"/>
                <a:ea typeface="Roboto"/>
                <a:cs typeface="Roboto"/>
                <a:sym typeface="Roboto"/>
              </a:rPr>
              <a:t>Because they are always present at big events like marathons that raise money for charity I think it’s easy to forget they themselves are a charity.</a:t>
            </a:r>
            <a:endParaRPr sz="1300">
              <a:solidFill>
                <a:srgbClr val="2B2B38"/>
              </a:solidFill>
              <a:highlight>
                <a:srgbClr val="FFFFFF"/>
              </a:highlight>
              <a:latin typeface="Roboto"/>
              <a:ea typeface="Roboto"/>
              <a:cs typeface="Roboto"/>
              <a:sym typeface="Roboto"/>
            </a:endParaRPr>
          </a:p>
        </p:txBody>
      </p:sp>
      <p:sp>
        <p:nvSpPr>
          <p:cNvPr id="1461" name="Google Shape;1461;g13a37d16f1a_0_784: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g13a37d16f1a_0_765: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3" name="Google Shape;1493;g13a37d16f1a_0_765: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300">
                <a:solidFill>
                  <a:srgbClr val="2B2B38"/>
                </a:solidFill>
                <a:highlight>
                  <a:srgbClr val="FFFFFF"/>
                </a:highlight>
                <a:latin typeface="Roboto"/>
                <a:ea typeface="Roboto"/>
                <a:cs typeface="Roboto"/>
                <a:sym typeface="Roboto"/>
              </a:rPr>
              <a:t>I thought they were part of the NHS that was like for private hire events, trainings, etc. rather than a separately run charity</a:t>
            </a:r>
            <a:endParaRPr sz="1300">
              <a:solidFill>
                <a:srgbClr val="2B2B38"/>
              </a:solidFill>
              <a:highlight>
                <a:srgbClr val="FFFFFF"/>
              </a:highlight>
              <a:latin typeface="Roboto"/>
              <a:ea typeface="Roboto"/>
              <a:cs typeface="Roboto"/>
              <a:sym typeface="Roboto"/>
            </a:endParaRPr>
          </a:p>
          <a:p>
            <a:pPr marL="0" indent="0">
              <a:buNone/>
            </a:pPr>
            <a:r>
              <a:rPr lang="en" sz="1300">
                <a:solidFill>
                  <a:srgbClr val="2B2B38"/>
                </a:solidFill>
                <a:highlight>
                  <a:srgbClr val="FFFFFF"/>
                </a:highlight>
                <a:latin typeface="Roboto"/>
                <a:ea typeface="Roboto"/>
                <a:cs typeface="Roboto"/>
                <a:sym typeface="Roboto"/>
              </a:rPr>
              <a:t>Because they are always present at big events like marathons that raise money for charity I think it’s easy to forget they themselves are a charity.</a:t>
            </a:r>
            <a:endParaRPr sz="1300">
              <a:solidFill>
                <a:srgbClr val="2B2B38"/>
              </a:solidFill>
              <a:highlight>
                <a:srgbClr val="FFFFFF"/>
              </a:highlight>
              <a:latin typeface="Roboto"/>
              <a:ea typeface="Roboto"/>
              <a:cs typeface="Roboto"/>
              <a:sym typeface="Roboto"/>
            </a:endParaRPr>
          </a:p>
        </p:txBody>
      </p:sp>
      <p:sp>
        <p:nvSpPr>
          <p:cNvPr id="1494" name="Google Shape;1494;g13a37d16f1a_0_765: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13a37d16f1a_0_2211: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13a37d16f1a_0_2211: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1516" name="Google Shape;1516;g13a37d16f1a_0_2211: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3a37d16f1a_0_9: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3a37d16f1a_0_9: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endParaRPr/>
          </a:p>
        </p:txBody>
      </p:sp>
      <p:sp>
        <p:nvSpPr>
          <p:cNvPr id="802" name="Google Shape;802;g13a37d16f1a_0_9: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13a37d16f1a_0_934: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13a37d16f1a_0_934: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1530" name="Google Shape;1530;g13a37d16f1a_0_934: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3cb14c75c4_3_81: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13cb14c75c4_3_81: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1553" name="Google Shape;1553;g13cb14c75c4_3_81: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13cb14c75c4_3_108: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13cb14c75c4_3_108: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1576" name="Google Shape;1576;g13cb14c75c4_3_108: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3cab581c83_0_2298:notes"/>
          <p:cNvSpPr>
            <a:spLocks noGrp="1" noRot="1" noChangeAspect="1"/>
          </p:cNvSpPr>
          <p:nvPr>
            <p:ph type="sldImg" idx="2"/>
          </p:nvPr>
        </p:nvSpPr>
        <p:spPr>
          <a:xfrm>
            <a:off x="1038225" y="1252538"/>
            <a:ext cx="48133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13cab581c83_0_2298: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endParaRPr/>
          </a:p>
        </p:txBody>
      </p:sp>
      <p:sp>
        <p:nvSpPr>
          <p:cNvPr id="950" name="Google Shape;950;g13cab581c83_0_2298: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13a37d16f1a_0_653:notes"/>
          <p:cNvSpPr>
            <a:spLocks noGrp="1" noRot="1" noChangeAspect="1"/>
          </p:cNvSpPr>
          <p:nvPr>
            <p:ph type="sldImg" idx="2"/>
          </p:nvPr>
        </p:nvSpPr>
        <p:spPr>
          <a:xfrm>
            <a:off x="1038225" y="1252538"/>
            <a:ext cx="48133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13a37d16f1a_0_653: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1400" name="Google Shape;1400;g13a37d16f1a_0_653: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13cb14c75c4_3_300:notes"/>
          <p:cNvSpPr>
            <a:spLocks noGrp="1" noRot="1" noChangeAspect="1"/>
          </p:cNvSpPr>
          <p:nvPr>
            <p:ph type="sldImg" idx="2"/>
          </p:nvPr>
        </p:nvSpPr>
        <p:spPr>
          <a:xfrm>
            <a:off x="1038225" y="1252538"/>
            <a:ext cx="48133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13cb14c75c4_3_300: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1750" name="Google Shape;1750;g13cb14c75c4_3_300: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9"/>
        <p:cNvGrpSpPr/>
        <p:nvPr/>
      </p:nvGrpSpPr>
      <p:grpSpPr>
        <a:xfrm>
          <a:off x="0" y="0"/>
          <a:ext cx="0" cy="0"/>
          <a:chOff x="0" y="0"/>
          <a:chExt cx="0" cy="0"/>
        </a:xfrm>
      </p:grpSpPr>
      <p:sp>
        <p:nvSpPr>
          <p:cNvPr id="2190" name="Google Shape;2190;g13cab581c83_0_149: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1" name="Google Shape;2191;g13cab581c83_0_149: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2192" name="Google Shape;2192;g13cab581c83_0_149: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13a37d16f1a_0_835: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13a37d16f1a_0_835: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endParaRPr/>
          </a:p>
        </p:txBody>
      </p:sp>
      <p:sp>
        <p:nvSpPr>
          <p:cNvPr id="1594" name="Google Shape;1594;g13a37d16f1a_0_835: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13a37d16f1a_0_859: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13a37d16f1a_0_859: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300">
                <a:solidFill>
                  <a:srgbClr val="2B2B38"/>
                </a:solidFill>
                <a:highlight>
                  <a:srgbClr val="FFFFFF"/>
                </a:highlight>
                <a:latin typeface="Roboto"/>
                <a:ea typeface="Roboto"/>
                <a:cs typeface="Roboto"/>
                <a:sym typeface="Roboto"/>
              </a:rPr>
              <a:t>With the SJA, I need to better understand what they do that is different from when I call 999 and get an ambulance -- that is the key part. I get what the RNLI does because I get that they do beaches and water--the charity that helps save lives at sea. I don't think I could write a similar tagline for SJA.</a:t>
            </a:r>
            <a:endParaRPr sz="1300">
              <a:solidFill>
                <a:srgbClr val="2B2B38"/>
              </a:solidFill>
              <a:highlight>
                <a:srgbClr val="FFFFFF"/>
              </a:highlight>
              <a:latin typeface="Roboto"/>
              <a:ea typeface="Roboto"/>
              <a:cs typeface="Roboto"/>
              <a:sym typeface="Roboto"/>
            </a:endParaRPr>
          </a:p>
          <a:p>
            <a:pPr marL="0" indent="0">
              <a:buNone/>
            </a:pPr>
            <a:endParaRPr sz="1300">
              <a:solidFill>
                <a:srgbClr val="2B2B38"/>
              </a:solidFill>
              <a:highlight>
                <a:srgbClr val="FFFFFF"/>
              </a:highlight>
              <a:latin typeface="Roboto"/>
              <a:ea typeface="Roboto"/>
              <a:cs typeface="Roboto"/>
              <a:sym typeface="Roboto"/>
            </a:endParaRPr>
          </a:p>
          <a:p>
            <a:pPr marL="0" indent="0">
              <a:buNone/>
            </a:pPr>
            <a:r>
              <a:rPr lang="en" sz="1300">
                <a:solidFill>
                  <a:srgbClr val="2B2B38"/>
                </a:solidFill>
                <a:highlight>
                  <a:srgbClr val="FFFFFF"/>
                </a:highlight>
                <a:latin typeface="Roboto"/>
                <a:ea typeface="Roboto"/>
                <a:cs typeface="Roboto"/>
                <a:sym typeface="Roboto"/>
              </a:rPr>
              <a:t>To stay supporting it’s always good to get updates such as how May lives you’ve saved this year, how many people you’ve trained how you’ve spent the donations etc it would encourage me to keep giving.</a:t>
            </a:r>
            <a:endParaRPr sz="1300">
              <a:solidFill>
                <a:srgbClr val="2B2B38"/>
              </a:solidFill>
              <a:highlight>
                <a:srgbClr val="FFFFFF"/>
              </a:highlight>
              <a:latin typeface="Roboto"/>
              <a:ea typeface="Roboto"/>
              <a:cs typeface="Roboto"/>
              <a:sym typeface="Roboto"/>
            </a:endParaRPr>
          </a:p>
        </p:txBody>
      </p:sp>
      <p:sp>
        <p:nvSpPr>
          <p:cNvPr id="1620" name="Google Shape;1620;g13a37d16f1a_0_859: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13a37d16f1a_0_951:notes"/>
          <p:cNvSpPr>
            <a:spLocks noGrp="1" noRot="1" noChangeAspect="1"/>
          </p:cNvSpPr>
          <p:nvPr>
            <p:ph type="sldImg" idx="2"/>
          </p:nvPr>
        </p:nvSpPr>
        <p:spPr>
          <a:xfrm>
            <a:off x="1190625" y="1252538"/>
            <a:ext cx="4508500"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13a37d16f1a_0_951:notes"/>
          <p:cNvSpPr txBox="1">
            <a:spLocks noGrp="1"/>
          </p:cNvSpPr>
          <p:nvPr>
            <p:ph type="body" idx="1"/>
          </p:nvPr>
        </p:nvSpPr>
        <p:spPr>
          <a:xfrm>
            <a:off x="688975" y="4821505"/>
            <a:ext cx="5511800" cy="3945033"/>
          </a:xfrm>
          <a:prstGeom prst="rect">
            <a:avLst/>
          </a:prstGeom>
        </p:spPr>
        <p:txBody>
          <a:bodyPr spcFirstLastPara="1" wrap="square" lIns="96600" tIns="96600" rIns="96600" bIns="96600" anchor="t" anchorCtr="0">
            <a:noAutofit/>
          </a:bodyPr>
          <a:lstStyle/>
          <a:p>
            <a:pPr marL="0" indent="0">
              <a:buNone/>
            </a:pPr>
            <a:r>
              <a:rPr lang="en" sz="1500">
                <a:solidFill>
                  <a:srgbClr val="2B2B38"/>
                </a:solidFill>
                <a:highlight>
                  <a:srgbClr val="FFFFFF"/>
                </a:highlight>
                <a:latin typeface="Open Sans"/>
                <a:ea typeface="Open Sans"/>
                <a:cs typeface="Open Sans"/>
                <a:sym typeface="Open Sans"/>
              </a:rPr>
              <a:t>Whilst I am not overly worried about rising costs for myself, I am conscious that there are people across the country who are struggling to pay bills and feed their families</a:t>
            </a:r>
            <a:endParaRPr/>
          </a:p>
        </p:txBody>
      </p:sp>
      <p:sp>
        <p:nvSpPr>
          <p:cNvPr id="1657" name="Google Shape;1657;g13a37d16f1a_0_951:notes"/>
          <p:cNvSpPr txBox="1">
            <a:spLocks noGrp="1"/>
          </p:cNvSpPr>
          <p:nvPr>
            <p:ph type="sldNum" idx="12"/>
          </p:nvPr>
        </p:nvSpPr>
        <p:spPr>
          <a:xfrm>
            <a:off x="3902597" y="9516039"/>
            <a:ext cx="2985558" cy="502579"/>
          </a:xfrm>
          <a:prstGeom prst="rect">
            <a:avLst/>
          </a:prstGeom>
          <a:noFill/>
          <a:ln>
            <a:noFill/>
          </a:ln>
        </p:spPr>
        <p:txBody>
          <a:bodyPr spcFirstLastPara="1" wrap="square" lIns="96600" tIns="96600" rIns="96600" bIns="96600" anchor="ctr" anchorCtr="0">
            <a:noAutofit/>
          </a:bodyPr>
          <a:lstStyle/>
          <a:p>
            <a:fld id="{00000000-1234-1234-1234-123412341234}" type="slidenum">
              <a:rPr lang="en"/>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99CFC4-7EFD-44CC-8AE0-A21C66FD5199}"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262932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9CFC4-7EFD-44CC-8AE0-A21C66FD5199}"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5924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9CFC4-7EFD-44CC-8AE0-A21C66FD5199}"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218347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with image)">
  <p:cSld name="Title (with image)">
    <p:spTree>
      <p:nvGrpSpPr>
        <p:cNvPr id="1" name="Shape 94"/>
        <p:cNvGrpSpPr/>
        <p:nvPr/>
      </p:nvGrpSpPr>
      <p:grpSpPr>
        <a:xfrm>
          <a:off x="0" y="0"/>
          <a:ext cx="0" cy="0"/>
          <a:chOff x="0" y="0"/>
          <a:chExt cx="0" cy="0"/>
        </a:xfrm>
      </p:grpSpPr>
      <p:sp>
        <p:nvSpPr>
          <p:cNvPr id="95" name="Google Shape;95;p21"/>
          <p:cNvSpPr>
            <a:spLocks noGrp="1"/>
          </p:cNvSpPr>
          <p:nvPr>
            <p:ph type="pic" idx="2"/>
          </p:nvPr>
        </p:nvSpPr>
        <p:spPr>
          <a:xfrm>
            <a:off x="1" y="0"/>
            <a:ext cx="9144000" cy="6858000"/>
          </a:xfrm>
          <a:prstGeom prst="rect">
            <a:avLst/>
          </a:prstGeom>
          <a:noFill/>
          <a:ln>
            <a:noFill/>
          </a:ln>
        </p:spPr>
      </p:sp>
      <p:sp>
        <p:nvSpPr>
          <p:cNvPr id="96" name="Google Shape;96;p21"/>
          <p:cNvSpPr>
            <a:spLocks noGrp="1"/>
          </p:cNvSpPr>
          <p:nvPr>
            <p:ph type="pic" idx="3"/>
          </p:nvPr>
        </p:nvSpPr>
        <p:spPr>
          <a:xfrm>
            <a:off x="3961212" y="1601933"/>
            <a:ext cx="1345277" cy="841636"/>
          </a:xfrm>
          <a:prstGeom prst="rect">
            <a:avLst/>
          </a:prstGeom>
          <a:noFill/>
          <a:ln w="9525" cap="flat" cmpd="sng">
            <a:solidFill>
              <a:srgbClr val="D8D8D8"/>
            </a:solidFill>
            <a:prstDash val="solid"/>
            <a:round/>
            <a:headEnd type="none" w="sm" len="sm"/>
            <a:tailEnd type="none" w="sm" len="sm"/>
          </a:ln>
        </p:spPr>
      </p:sp>
      <p:pic>
        <p:nvPicPr>
          <p:cNvPr id="97" name="Google Shape;97;p21"/>
          <p:cNvPicPr preferRelativeResize="0"/>
          <p:nvPr/>
        </p:nvPicPr>
        <p:blipFill rotWithShape="1">
          <a:blip r:embed="rId2">
            <a:alphaModFix/>
          </a:blip>
          <a:srcRect/>
          <a:stretch/>
        </p:blipFill>
        <p:spPr>
          <a:xfrm>
            <a:off x="3961720" y="4671013"/>
            <a:ext cx="1202074" cy="441266"/>
          </a:xfrm>
          <a:prstGeom prst="rect">
            <a:avLst/>
          </a:prstGeom>
          <a:noFill/>
          <a:ln>
            <a:noFill/>
          </a:ln>
        </p:spPr>
      </p:pic>
      <p:sp>
        <p:nvSpPr>
          <p:cNvPr id="98" name="Google Shape;98;p21"/>
          <p:cNvSpPr txBox="1">
            <a:spLocks noGrp="1"/>
          </p:cNvSpPr>
          <p:nvPr>
            <p:ph type="title"/>
          </p:nvPr>
        </p:nvSpPr>
        <p:spPr>
          <a:xfrm>
            <a:off x="332185" y="2492375"/>
            <a:ext cx="8479660" cy="1364182"/>
          </a:xfrm>
          <a:prstGeom prst="rect">
            <a:avLst/>
          </a:prstGeom>
          <a:noFill/>
          <a:ln>
            <a:noFill/>
          </a:ln>
        </p:spPr>
        <p:txBody>
          <a:bodyPr spcFirstLastPara="1" wrap="square" lIns="0" tIns="0" rIns="0" bIns="0" anchor="ctr" anchorCtr="0">
            <a:noAutofit/>
          </a:bodyPr>
          <a:lstStyle>
            <a:lvl1pPr marR="0" lvl="0" algn="ctr" rtl="0">
              <a:lnSpc>
                <a:spcPct val="90000"/>
              </a:lnSpc>
              <a:spcBef>
                <a:spcPts val="0"/>
              </a:spcBef>
              <a:spcAft>
                <a:spcPts val="0"/>
              </a:spcAft>
              <a:buClr>
                <a:schemeClr val="dk1"/>
              </a:buClr>
              <a:buSzPts val="4400"/>
              <a:buFont typeface="Open Sans SemiBold"/>
              <a:buNone/>
              <a:defRPr sz="3745" b="1">
                <a:solidFill>
                  <a:schemeClr val="dk1"/>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9" name="Google Shape;99;p21"/>
          <p:cNvSpPr txBox="1">
            <a:spLocks noGrp="1"/>
          </p:cNvSpPr>
          <p:nvPr>
            <p:ph type="body" idx="1"/>
          </p:nvPr>
        </p:nvSpPr>
        <p:spPr>
          <a:xfrm>
            <a:off x="1261442" y="4024816"/>
            <a:ext cx="6624000" cy="477818"/>
          </a:xfrm>
          <a:prstGeom prst="rect">
            <a:avLst/>
          </a:prstGeom>
          <a:noFill/>
          <a:ln>
            <a:noFill/>
          </a:ln>
        </p:spPr>
        <p:txBody>
          <a:bodyPr spcFirstLastPara="1" wrap="square" lIns="0" tIns="0" rIns="0" bIns="0" anchor="t" anchorCtr="0">
            <a:normAutofit/>
          </a:bodyPr>
          <a:lstStyle>
            <a:lvl1pPr marL="389123" marR="0" lvl="0" indent="-194561" algn="ctr" rtl="0">
              <a:lnSpc>
                <a:spcPct val="110000"/>
              </a:lnSpc>
              <a:spcBef>
                <a:spcPts val="596"/>
              </a:spcBef>
              <a:spcAft>
                <a:spcPts val="0"/>
              </a:spcAft>
              <a:buClr>
                <a:schemeClr val="dk2"/>
              </a:buClr>
              <a:buSzPts val="1500"/>
              <a:buNone/>
              <a:defRPr sz="1277" cap="none"/>
            </a:lvl1pPr>
            <a:lvl2pPr marL="778246" lvl="1" indent="-194561" algn="l" rtl="0">
              <a:lnSpc>
                <a:spcPct val="100000"/>
              </a:lnSpc>
              <a:spcBef>
                <a:spcPts val="596"/>
              </a:spcBef>
              <a:spcAft>
                <a:spcPts val="0"/>
              </a:spcAft>
              <a:buClr>
                <a:schemeClr val="dk1"/>
              </a:buClr>
              <a:buSzPts val="2000"/>
              <a:buNone/>
              <a:defRPr/>
            </a:lvl2pPr>
            <a:lvl3pPr marL="1167369" lvl="2" indent="-194561" algn="l" rtl="0">
              <a:lnSpc>
                <a:spcPct val="100000"/>
              </a:lnSpc>
              <a:spcBef>
                <a:spcPts val="851"/>
              </a:spcBef>
              <a:spcAft>
                <a:spcPts val="0"/>
              </a:spcAft>
              <a:buSzPts val="2000"/>
              <a:buNone/>
              <a:defRPr/>
            </a:lvl3pPr>
            <a:lvl4pPr marL="1556492" lvl="3" indent="-302651" algn="l" rtl="0">
              <a:lnSpc>
                <a:spcPct val="100000"/>
              </a:lnSpc>
              <a:spcBef>
                <a:spcPts val="851"/>
              </a:spcBef>
              <a:spcAft>
                <a:spcPts val="0"/>
              </a:spcAft>
              <a:buSzPts val="2000"/>
              <a:buChar char="•"/>
              <a:defRPr/>
            </a:lvl4pPr>
            <a:lvl5pPr marL="1945615" lvl="4" indent="-302651" algn="l" rtl="0">
              <a:lnSpc>
                <a:spcPct val="100000"/>
              </a:lnSpc>
              <a:spcBef>
                <a:spcPts val="596"/>
              </a:spcBef>
              <a:spcAft>
                <a:spcPts val="0"/>
              </a:spcAft>
              <a:buSzPts val="2000"/>
              <a:buChar char="-"/>
              <a:defRPr/>
            </a:lvl5pPr>
            <a:lvl6pPr marL="2334738" lvl="5" indent="-302651" algn="l" rtl="0">
              <a:lnSpc>
                <a:spcPct val="90000"/>
              </a:lnSpc>
              <a:spcBef>
                <a:spcPts val="596"/>
              </a:spcBef>
              <a:spcAft>
                <a:spcPts val="0"/>
              </a:spcAft>
              <a:buClr>
                <a:schemeClr val="dk1"/>
              </a:buClr>
              <a:buSzPts val="2000"/>
              <a:buChar char="•"/>
              <a:defRPr/>
            </a:lvl6pPr>
            <a:lvl7pPr marL="2723860" lvl="6" indent="-302651" algn="l" rtl="0">
              <a:lnSpc>
                <a:spcPct val="90000"/>
              </a:lnSpc>
              <a:spcBef>
                <a:spcPts val="340"/>
              </a:spcBef>
              <a:spcAft>
                <a:spcPts val="0"/>
              </a:spcAft>
              <a:buClr>
                <a:schemeClr val="dk1"/>
              </a:buClr>
              <a:buSzPts val="2000"/>
              <a:buChar char="-"/>
              <a:defRPr/>
            </a:lvl7pPr>
            <a:lvl8pPr marL="3112983" lvl="7" indent="-302651" algn="l" rtl="0">
              <a:lnSpc>
                <a:spcPct val="90000"/>
              </a:lnSpc>
              <a:spcBef>
                <a:spcPts val="340"/>
              </a:spcBef>
              <a:spcAft>
                <a:spcPts val="0"/>
              </a:spcAft>
              <a:buClr>
                <a:schemeClr val="dk1"/>
              </a:buClr>
              <a:buSzPts val="2000"/>
              <a:buChar char="•"/>
              <a:defRPr/>
            </a:lvl8pPr>
            <a:lvl9pPr marL="3502106" lvl="8" indent="-302651" algn="l" rtl="0">
              <a:lnSpc>
                <a:spcPct val="90000"/>
              </a:lnSpc>
              <a:spcBef>
                <a:spcPts val="340"/>
              </a:spcBef>
              <a:spcAft>
                <a:spcPts val="0"/>
              </a:spcAft>
              <a:buClr>
                <a:schemeClr val="dk1"/>
              </a:buClr>
              <a:buSzPts val="2000"/>
              <a:buChar char="•"/>
              <a:defRPr/>
            </a:lvl9pPr>
          </a:lstStyle>
          <a:p>
            <a:endParaRPr/>
          </a:p>
        </p:txBody>
      </p:sp>
    </p:spTree>
    <p:extLst>
      <p:ext uri="{BB962C8B-B14F-4D97-AF65-F5344CB8AC3E}">
        <p14:creationId xmlns:p14="http://schemas.microsoft.com/office/powerpoint/2010/main" val="279211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box v2">
  <p:cSld name="1 box v2">
    <p:spTree>
      <p:nvGrpSpPr>
        <p:cNvPr id="1" name="Shape 641"/>
        <p:cNvGrpSpPr/>
        <p:nvPr/>
      </p:nvGrpSpPr>
      <p:grpSpPr>
        <a:xfrm>
          <a:off x="0" y="0"/>
          <a:ext cx="0" cy="0"/>
          <a:chOff x="0" y="0"/>
          <a:chExt cx="0" cy="0"/>
        </a:xfrm>
      </p:grpSpPr>
      <p:sp>
        <p:nvSpPr>
          <p:cNvPr id="642" name="Google Shape;642;p110"/>
          <p:cNvSpPr txBox="1">
            <a:spLocks noGrp="1"/>
          </p:cNvSpPr>
          <p:nvPr>
            <p:ph type="title"/>
          </p:nvPr>
        </p:nvSpPr>
        <p:spPr>
          <a:xfrm>
            <a:off x="332185" y="692151"/>
            <a:ext cx="8476596" cy="541091"/>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43" name="Google Shape;643;p110"/>
          <p:cNvSpPr txBox="1">
            <a:spLocks noGrp="1"/>
          </p:cNvSpPr>
          <p:nvPr>
            <p:ph type="sldNum" idx="12"/>
          </p:nvPr>
        </p:nvSpPr>
        <p:spPr>
          <a:xfrm>
            <a:off x="8714696" y="6597613"/>
            <a:ext cx="429191" cy="260455"/>
          </a:xfrm>
          <a:prstGeom prst="rect">
            <a:avLst/>
          </a:prstGeom>
          <a:noFill/>
          <a:ln>
            <a:noFill/>
          </a:ln>
        </p:spPr>
        <p:txBody>
          <a:bodyPr spcFirstLastPara="1" wrap="square" lIns="0" tIns="0" rIns="80950" bIns="0" anchor="ctr" anchorCtr="0">
            <a:noAutofit/>
          </a:bodyPr>
          <a:lstStyle>
            <a:lvl1pPr marL="0" marR="0" lvl="0" indent="0" algn="r" rtl="0">
              <a:spcBef>
                <a:spcPts val="0"/>
              </a:spcBef>
              <a:spcAft>
                <a:spcPts val="0"/>
              </a:spcAft>
              <a:buNone/>
              <a:defRPr/>
            </a:lvl1pPr>
            <a:lvl2pPr marL="0" marR="0" lvl="1" indent="0" algn="r" rtl="0">
              <a:spcBef>
                <a:spcPts val="0"/>
              </a:spcBef>
              <a:spcAft>
                <a:spcPts val="0"/>
              </a:spcAft>
              <a:buNone/>
              <a:defRPr/>
            </a:lvl2pPr>
            <a:lvl3pPr marL="0" marR="0" lvl="2" indent="0" algn="r" rtl="0">
              <a:spcBef>
                <a:spcPts val="0"/>
              </a:spcBef>
              <a:spcAft>
                <a:spcPts val="0"/>
              </a:spcAft>
              <a:buNone/>
              <a:defRPr/>
            </a:lvl3pPr>
            <a:lvl4pPr marL="0" marR="0" lvl="3" indent="0" algn="r" rtl="0">
              <a:spcBef>
                <a:spcPts val="0"/>
              </a:spcBef>
              <a:spcAft>
                <a:spcPts val="0"/>
              </a:spcAft>
              <a:buNone/>
              <a:defRPr/>
            </a:lvl4pPr>
            <a:lvl5pPr marL="0" marR="0" lvl="4" indent="0" algn="r" rtl="0">
              <a:spcBef>
                <a:spcPts val="0"/>
              </a:spcBef>
              <a:spcAft>
                <a:spcPts val="0"/>
              </a:spcAft>
              <a:buNone/>
              <a:defRPr/>
            </a:lvl5pPr>
            <a:lvl6pPr marL="0" marR="0" lvl="5" indent="0" algn="r" rtl="0">
              <a:spcBef>
                <a:spcPts val="0"/>
              </a:spcBef>
              <a:spcAft>
                <a:spcPts val="0"/>
              </a:spcAft>
              <a:buNone/>
              <a:defRPr/>
            </a:lvl6pPr>
            <a:lvl7pPr marL="0" marR="0" lvl="6" indent="0" algn="r" rtl="0">
              <a:spcBef>
                <a:spcPts val="0"/>
              </a:spcBef>
              <a:spcAft>
                <a:spcPts val="0"/>
              </a:spcAft>
              <a:buNone/>
              <a:defRPr/>
            </a:lvl7pPr>
            <a:lvl8pPr marL="0" marR="0" lvl="7" indent="0" algn="r" rtl="0">
              <a:spcBef>
                <a:spcPts val="0"/>
              </a:spcBef>
              <a:spcAft>
                <a:spcPts val="0"/>
              </a:spcAft>
              <a:buNone/>
              <a:defRPr/>
            </a:lvl8pPr>
            <a:lvl9pPr marL="0" marR="0" lvl="8" indent="0" algn="r" rtl="0">
              <a:spcBef>
                <a:spcPts val="0"/>
              </a:spcBef>
              <a:spcAft>
                <a:spcPts val="0"/>
              </a:spcAft>
              <a:buNone/>
              <a:defRPr/>
            </a:lvl9pPr>
          </a:lstStyle>
          <a:p>
            <a:fld id="{00000000-1234-1234-1234-123412341234}" type="slidenum">
              <a:rPr lang="en" smtClean="0"/>
              <a:pPr/>
              <a:t>‹#›</a:t>
            </a:fld>
            <a:endParaRPr lang="en"/>
          </a:p>
        </p:txBody>
      </p:sp>
      <p:sp>
        <p:nvSpPr>
          <p:cNvPr id="644" name="Google Shape;644;p110"/>
          <p:cNvSpPr txBox="1">
            <a:spLocks noGrp="1"/>
          </p:cNvSpPr>
          <p:nvPr>
            <p:ph type="body" idx="1"/>
          </p:nvPr>
        </p:nvSpPr>
        <p:spPr>
          <a:xfrm>
            <a:off x="332642" y="1916113"/>
            <a:ext cx="8475830" cy="4213091"/>
          </a:xfrm>
          <a:prstGeom prst="rect">
            <a:avLst/>
          </a:prstGeom>
          <a:noFill/>
          <a:ln>
            <a:noFill/>
          </a:ln>
        </p:spPr>
        <p:txBody>
          <a:bodyPr spcFirstLastPara="1" wrap="square" lIns="0" tIns="0" rIns="0" bIns="0" anchor="t" anchorCtr="0">
            <a:noAutofit/>
          </a:bodyPr>
          <a:lstStyle>
            <a:lvl1pPr marL="389123" lvl="0" indent="-194561" algn="l" rtl="0">
              <a:lnSpc>
                <a:spcPct val="110000"/>
              </a:lnSpc>
              <a:spcBef>
                <a:spcPts val="766"/>
              </a:spcBef>
              <a:spcAft>
                <a:spcPts val="0"/>
              </a:spcAft>
              <a:buClr>
                <a:schemeClr val="dk2"/>
              </a:buClr>
              <a:buSzPts val="2000"/>
              <a:buNone/>
              <a:defRPr/>
            </a:lvl1pPr>
            <a:lvl2pPr marL="778246" lvl="1" indent="-194561" algn="l" rtl="0">
              <a:lnSpc>
                <a:spcPct val="100000"/>
              </a:lnSpc>
              <a:spcBef>
                <a:spcPts val="766"/>
              </a:spcBef>
              <a:spcAft>
                <a:spcPts val="0"/>
              </a:spcAft>
              <a:buClr>
                <a:schemeClr val="dk1"/>
              </a:buClr>
              <a:buSzPts val="2000"/>
              <a:buNone/>
              <a:defRPr/>
            </a:lvl2pPr>
            <a:lvl3pPr marL="1167369" lvl="2" indent="-194561" algn="l" rtl="0">
              <a:lnSpc>
                <a:spcPct val="100000"/>
              </a:lnSpc>
              <a:spcBef>
                <a:spcPts val="851"/>
              </a:spcBef>
              <a:spcAft>
                <a:spcPts val="0"/>
              </a:spcAft>
              <a:buSzPts val="2000"/>
              <a:buNone/>
              <a:defRPr/>
            </a:lvl3pPr>
            <a:lvl4pPr marL="1556492" lvl="3" indent="-302651" algn="l" rtl="0">
              <a:lnSpc>
                <a:spcPct val="100000"/>
              </a:lnSpc>
              <a:spcBef>
                <a:spcPts val="851"/>
              </a:spcBef>
              <a:spcAft>
                <a:spcPts val="0"/>
              </a:spcAft>
              <a:buSzPts val="2000"/>
              <a:buChar char="•"/>
              <a:defRPr/>
            </a:lvl4pPr>
            <a:lvl5pPr marL="1945615" lvl="4" indent="-302651" algn="l" rtl="0">
              <a:lnSpc>
                <a:spcPct val="100000"/>
              </a:lnSpc>
              <a:spcBef>
                <a:spcPts val="596"/>
              </a:spcBef>
              <a:spcAft>
                <a:spcPts val="0"/>
              </a:spcAft>
              <a:buSzPts val="2000"/>
              <a:buChar char="-"/>
              <a:defRPr/>
            </a:lvl5pPr>
            <a:lvl6pPr marL="2334738" lvl="5" indent="-302651" algn="l" rtl="0">
              <a:lnSpc>
                <a:spcPct val="90000"/>
              </a:lnSpc>
              <a:spcBef>
                <a:spcPts val="596"/>
              </a:spcBef>
              <a:spcAft>
                <a:spcPts val="0"/>
              </a:spcAft>
              <a:buClr>
                <a:schemeClr val="dk1"/>
              </a:buClr>
              <a:buSzPts val="2000"/>
              <a:buChar char="•"/>
              <a:defRPr/>
            </a:lvl6pPr>
            <a:lvl7pPr marL="2723860" lvl="6" indent="-302651" algn="l" rtl="0">
              <a:lnSpc>
                <a:spcPct val="90000"/>
              </a:lnSpc>
              <a:spcBef>
                <a:spcPts val="340"/>
              </a:spcBef>
              <a:spcAft>
                <a:spcPts val="0"/>
              </a:spcAft>
              <a:buClr>
                <a:schemeClr val="dk1"/>
              </a:buClr>
              <a:buSzPts val="2000"/>
              <a:buChar char="-"/>
              <a:defRPr/>
            </a:lvl7pPr>
            <a:lvl8pPr marL="3112983" lvl="7" indent="-302651" algn="l" rtl="0">
              <a:lnSpc>
                <a:spcPct val="90000"/>
              </a:lnSpc>
              <a:spcBef>
                <a:spcPts val="340"/>
              </a:spcBef>
              <a:spcAft>
                <a:spcPts val="0"/>
              </a:spcAft>
              <a:buClr>
                <a:schemeClr val="dk1"/>
              </a:buClr>
              <a:buSzPts val="2000"/>
              <a:buChar char="•"/>
              <a:defRPr/>
            </a:lvl8pPr>
            <a:lvl9pPr marL="3502106" lvl="8" indent="-302651" algn="l" rtl="0">
              <a:lnSpc>
                <a:spcPct val="90000"/>
              </a:lnSpc>
              <a:spcBef>
                <a:spcPts val="340"/>
              </a:spcBef>
              <a:spcAft>
                <a:spcPts val="0"/>
              </a:spcAft>
              <a:buClr>
                <a:schemeClr val="dk1"/>
              </a:buClr>
              <a:buSzPts val="2000"/>
              <a:buChar char="•"/>
              <a:defRPr/>
            </a:lvl9pPr>
          </a:lstStyle>
          <a:p>
            <a:endParaRPr/>
          </a:p>
        </p:txBody>
      </p:sp>
    </p:spTree>
    <p:extLst>
      <p:ext uri="{BB962C8B-B14F-4D97-AF65-F5344CB8AC3E}">
        <p14:creationId xmlns:p14="http://schemas.microsoft.com/office/powerpoint/2010/main" val="350919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99CFC4-7EFD-44CC-8AE0-A21C66FD5199}"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146858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99CFC4-7EFD-44CC-8AE0-A21C66FD5199}" type="datetimeFigureOut">
              <a:rPr lang="en-GB" smtClean="0"/>
              <a:t>25/07/2022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102102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99CFC4-7EFD-44CC-8AE0-A21C66FD5199}"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163458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99CFC4-7EFD-44CC-8AE0-A21C66FD5199}" type="datetimeFigureOut">
              <a:rPr lang="en-GB" smtClean="0"/>
              <a:t>25/07/2022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24482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99CFC4-7EFD-44CC-8AE0-A21C66FD5199}" type="datetimeFigureOut">
              <a:rPr lang="en-GB" smtClean="0"/>
              <a:t>25/07/2022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408899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9CFC4-7EFD-44CC-8AE0-A21C66FD5199}" type="datetimeFigureOut">
              <a:rPr lang="en-GB" smtClean="0"/>
              <a:t>25/07/2022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158564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99CFC4-7EFD-44CC-8AE0-A21C66FD5199}"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213783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99CFC4-7EFD-44CC-8AE0-A21C66FD5199}" type="datetimeFigureOut">
              <a:rPr lang="en-GB" smtClean="0"/>
              <a:t>25/07/2022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CA1422-C56E-44EB-8612-0A678AE1B0DB}" type="slidenum">
              <a:rPr lang="en-GB" smtClean="0"/>
              <a:t>‹#›</a:t>
            </a:fld>
            <a:endParaRPr lang="en-GB"/>
          </a:p>
        </p:txBody>
      </p:sp>
    </p:spTree>
    <p:extLst>
      <p:ext uri="{BB962C8B-B14F-4D97-AF65-F5344CB8AC3E}">
        <p14:creationId xmlns:p14="http://schemas.microsoft.com/office/powerpoint/2010/main" val="58405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9CFC4-7EFD-44CC-8AE0-A21C66FD5199}" type="datetimeFigureOut">
              <a:rPr lang="en-GB" smtClean="0"/>
              <a:t>25/07/2022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A1422-C56E-44EB-8612-0A678AE1B0DB}" type="slidenum">
              <a:rPr lang="en-GB" smtClean="0"/>
              <a:t>‹#›</a:t>
            </a:fld>
            <a:endParaRPr lang="en-GB"/>
          </a:p>
        </p:txBody>
      </p:sp>
    </p:spTree>
    <p:extLst>
      <p:ext uri="{BB962C8B-B14F-4D97-AF65-F5344CB8AC3E}">
        <p14:creationId xmlns:p14="http://schemas.microsoft.com/office/powerpoint/2010/main" val="25176187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130"/>
          <p:cNvPicPr preferRelativeResize="0"/>
          <p:nvPr/>
        </p:nvPicPr>
        <p:blipFill rotWithShape="1">
          <a:blip r:embed="rId3">
            <a:alphaModFix/>
          </a:blip>
          <a:srcRect r="24930" b="50000"/>
          <a:stretch/>
        </p:blipFill>
        <p:spPr>
          <a:xfrm>
            <a:off x="18107" y="218873"/>
            <a:ext cx="9144000" cy="3425730"/>
          </a:xfrm>
          <a:prstGeom prst="rect">
            <a:avLst/>
          </a:prstGeom>
          <a:noFill/>
          <a:ln>
            <a:noFill/>
          </a:ln>
        </p:spPr>
      </p:pic>
      <p:sp>
        <p:nvSpPr>
          <p:cNvPr id="794" name="Google Shape;794;p130"/>
          <p:cNvSpPr txBox="1">
            <a:spLocks noGrp="1"/>
          </p:cNvSpPr>
          <p:nvPr>
            <p:ph type="title"/>
          </p:nvPr>
        </p:nvSpPr>
        <p:spPr>
          <a:xfrm>
            <a:off x="453385" y="4073879"/>
            <a:ext cx="3312766" cy="1277106"/>
          </a:xfrm>
          <a:prstGeom prst="rect">
            <a:avLst/>
          </a:prstGeom>
          <a:noFill/>
          <a:ln>
            <a:noFill/>
          </a:ln>
        </p:spPr>
        <p:txBody>
          <a:bodyPr spcFirstLastPara="1" vert="horz" wrap="square" lIns="0" tIns="0" rIns="0" bIns="0" rtlCol="0" anchor="ctr" anchorCtr="0">
            <a:noAutofit/>
          </a:bodyPr>
          <a:lstStyle/>
          <a:p>
            <a:pPr algn="l">
              <a:buClr>
                <a:schemeClr val="lt1"/>
              </a:buClr>
            </a:pPr>
            <a:r>
              <a:rPr lang="en">
                <a:solidFill>
                  <a:schemeClr val="lt1"/>
                </a:solidFill>
              </a:rPr>
              <a:t>Innovation Champions Training</a:t>
            </a:r>
            <a:endParaRPr sz="1447">
              <a:solidFill>
                <a:schemeClr val="lt1"/>
              </a:solidFill>
            </a:endParaRPr>
          </a:p>
          <a:p>
            <a:pPr algn="l">
              <a:buClr>
                <a:schemeClr val="lt1"/>
              </a:buClr>
            </a:pPr>
            <a:r>
              <a:rPr lang="en" sz="1447">
                <a:solidFill>
                  <a:schemeClr val="lt1"/>
                </a:solidFill>
              </a:rPr>
              <a:t>Workshop </a:t>
            </a:r>
            <a:endParaRPr sz="1447">
              <a:solidFill>
                <a:schemeClr val="lt1"/>
              </a:solidFill>
            </a:endParaRPr>
          </a:p>
          <a:p>
            <a:pPr algn="l">
              <a:buClr>
                <a:schemeClr val="lt1"/>
              </a:buClr>
            </a:pPr>
            <a:r>
              <a:rPr lang="en" sz="1447">
                <a:solidFill>
                  <a:schemeClr val="lt1"/>
                </a:solidFill>
              </a:rPr>
              <a:t>January follow up</a:t>
            </a:r>
            <a:endParaRPr sz="1447">
              <a:solidFill>
                <a:schemeClr val="lt1"/>
              </a:solidFill>
            </a:endParaRPr>
          </a:p>
        </p:txBody>
      </p:sp>
      <p:pic>
        <p:nvPicPr>
          <p:cNvPr id="795" name="Google Shape;795;p130"/>
          <p:cNvPicPr preferRelativeResize="0"/>
          <p:nvPr/>
        </p:nvPicPr>
        <p:blipFill rotWithShape="1">
          <a:blip r:embed="rId4">
            <a:alphaModFix/>
          </a:blip>
          <a:srcRect/>
          <a:stretch/>
        </p:blipFill>
        <p:spPr>
          <a:xfrm>
            <a:off x="124051" y="6072218"/>
            <a:ext cx="1531460" cy="526295"/>
          </a:xfrm>
          <a:prstGeom prst="rect">
            <a:avLst/>
          </a:prstGeom>
          <a:noFill/>
          <a:ln>
            <a:noFill/>
          </a:ln>
        </p:spPr>
      </p:pic>
      <p:pic>
        <p:nvPicPr>
          <p:cNvPr id="796" name="Google Shape;796;p130"/>
          <p:cNvPicPr preferRelativeResize="0"/>
          <p:nvPr/>
        </p:nvPicPr>
        <p:blipFill>
          <a:blip r:embed="rId5">
            <a:alphaModFix/>
          </a:blip>
          <a:stretch>
            <a:fillRect/>
          </a:stretch>
        </p:blipFill>
        <p:spPr>
          <a:xfrm>
            <a:off x="6962000" y="5790086"/>
            <a:ext cx="1931533" cy="680872"/>
          </a:xfrm>
          <a:prstGeom prst="rect">
            <a:avLst/>
          </a:prstGeom>
          <a:noFill/>
          <a:ln>
            <a:noFill/>
          </a:ln>
        </p:spPr>
      </p:pic>
      <p:sp>
        <p:nvSpPr>
          <p:cNvPr id="797" name="Google Shape;797;p130"/>
          <p:cNvSpPr/>
          <p:nvPr/>
        </p:nvSpPr>
        <p:spPr>
          <a:xfrm>
            <a:off x="3631745" y="4399128"/>
            <a:ext cx="1994298" cy="85123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798" name="Google Shape;798;p130"/>
          <p:cNvSpPr txBox="1">
            <a:spLocks noGrp="1"/>
          </p:cNvSpPr>
          <p:nvPr>
            <p:ph type="title"/>
          </p:nvPr>
        </p:nvSpPr>
        <p:spPr>
          <a:xfrm>
            <a:off x="386553" y="4270319"/>
            <a:ext cx="4980000" cy="506553"/>
          </a:xfrm>
          <a:prstGeom prst="rect">
            <a:avLst/>
          </a:prstGeom>
          <a:noFill/>
          <a:ln>
            <a:noFill/>
          </a:ln>
        </p:spPr>
        <p:txBody>
          <a:bodyPr spcFirstLastPara="1" vert="horz" wrap="square" lIns="0" tIns="0" rIns="0" bIns="0" rtlCol="0" anchor="t" anchorCtr="0">
            <a:noAutofit/>
          </a:bodyPr>
          <a:lstStyle/>
          <a:p>
            <a:pPr algn="l">
              <a:buClr>
                <a:schemeClr val="dk2"/>
              </a:buClr>
              <a:buSzPts val="3500"/>
            </a:pPr>
            <a:r>
              <a:rPr lang="en" sz="2553">
                <a:solidFill>
                  <a:srgbClr val="CC0000"/>
                </a:solidFill>
              </a:rPr>
              <a:t>St John Ambulance</a:t>
            </a:r>
            <a:endParaRPr sz="2553">
              <a:solidFill>
                <a:srgbClr val="CC0000"/>
              </a:solidFill>
            </a:endParaRPr>
          </a:p>
          <a:p>
            <a:pPr algn="l">
              <a:buClr>
                <a:schemeClr val="dk2"/>
              </a:buClr>
              <a:buSzPts val="3500"/>
            </a:pPr>
            <a:r>
              <a:rPr lang="en" sz="2553">
                <a:solidFill>
                  <a:srgbClr val="CC0000"/>
                </a:solidFill>
              </a:rPr>
              <a:t>Insight &amp; Co-creation Debrief</a:t>
            </a:r>
            <a:endParaRPr sz="2553">
              <a:solidFill>
                <a:srgbClr val="CC0000"/>
              </a:solidFill>
            </a:endParaRPr>
          </a:p>
          <a:p>
            <a:pPr algn="l">
              <a:buClr>
                <a:schemeClr val="dk2"/>
              </a:buClr>
              <a:buSzPts val="3500"/>
            </a:pPr>
            <a:endParaRPr sz="2553">
              <a:solidFill>
                <a:srgbClr val="CC0000"/>
              </a:solidFill>
            </a:endParaRPr>
          </a:p>
          <a:p>
            <a:pPr algn="l">
              <a:buClr>
                <a:schemeClr val="dk2"/>
              </a:buClr>
              <a:buSzPts val="3500"/>
            </a:pPr>
            <a:r>
              <a:rPr lang="en" sz="1277" b="0">
                <a:solidFill>
                  <a:srgbClr val="CC0000"/>
                </a:solidFill>
                <a:latin typeface="Open Sans"/>
                <a:ea typeface="Open Sans"/>
                <a:cs typeface="Open Sans"/>
                <a:sym typeface="Open Sans"/>
              </a:rPr>
              <a:t>July 2022</a:t>
            </a:r>
            <a:endParaRPr sz="1277" b="0">
              <a:solidFill>
                <a:srgbClr val="CC0000"/>
              </a:solidFill>
              <a:latin typeface="Open Sans"/>
              <a:ea typeface="Open Sans"/>
              <a:cs typeface="Open Sans"/>
              <a:sym typeface="Open Sans"/>
            </a:endParaRPr>
          </a:p>
          <a:p>
            <a:pPr algn="l">
              <a:buClr>
                <a:schemeClr val="dk2"/>
              </a:buClr>
              <a:buSzPts val="3500"/>
            </a:pPr>
            <a:endParaRPr>
              <a:solidFill>
                <a:srgbClr val="CC0000"/>
              </a:solidFill>
            </a:endParaRPr>
          </a:p>
        </p:txBody>
      </p:sp>
      <p:graphicFrame>
        <p:nvGraphicFramePr>
          <p:cNvPr id="2" name="Table 1">
            <a:extLst>
              <a:ext uri="{FF2B5EF4-FFF2-40B4-BE49-F238E27FC236}">
                <a16:creationId xmlns:a16="http://schemas.microsoft.com/office/drawing/2014/main" id="{39ECF35D-E621-47F1-BEE7-FDFD542DE2A0}"/>
              </a:ext>
            </a:extLst>
          </p:cNvPr>
          <p:cNvGraphicFramePr>
            <a:graphicFrameLocks noGrp="1"/>
          </p:cNvGraphicFramePr>
          <p:nvPr/>
        </p:nvGraphicFramePr>
        <p:xfrm>
          <a:off x="3039894" y="3717452"/>
          <a:ext cx="3061511" cy="298586"/>
        </p:xfrm>
        <a:graphic>
          <a:graphicData uri="http://schemas.openxmlformats.org/drawingml/2006/table">
            <a:tbl>
              <a:tblPr firstRow="1" firstCol="1" bandRow="1"/>
              <a:tblGrid>
                <a:gridCol w="993302">
                  <a:extLst>
                    <a:ext uri="{9D8B030D-6E8A-4147-A177-3AD203B41FA5}">
                      <a16:colId xmlns:a16="http://schemas.microsoft.com/office/drawing/2014/main" val="1578575651"/>
                    </a:ext>
                  </a:extLst>
                </a:gridCol>
                <a:gridCol w="2068209">
                  <a:extLst>
                    <a:ext uri="{9D8B030D-6E8A-4147-A177-3AD203B41FA5}">
                      <a16:colId xmlns:a16="http://schemas.microsoft.com/office/drawing/2014/main" val="3465079010"/>
                    </a:ext>
                  </a:extLst>
                </a:gridCol>
              </a:tblGrid>
              <a:tr h="298586">
                <a:tc>
                  <a:txBody>
                    <a:bodyPr/>
                    <a:lstStyle/>
                    <a:p>
                      <a:pPr>
                        <a:lnSpc>
                          <a:spcPct val="107000"/>
                        </a:lnSpc>
                        <a:spcAft>
                          <a:spcPts val="800"/>
                        </a:spcAft>
                      </a:pPr>
                      <a:r>
                        <a:rPr lang="en-GB" sz="900">
                          <a:effectLst/>
                        </a:rPr>
                        <a:t>Mark Master Masons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366" marR="58366" marT="0" marB="0"/>
                </a:tc>
                <a:tc>
                  <a:txBody>
                    <a:bodyPr/>
                    <a:lstStyle/>
                    <a:p>
                      <a:pPr>
                        <a:lnSpc>
                          <a:spcPct val="107000"/>
                        </a:lnSpc>
                        <a:spcAft>
                          <a:spcPts val="800"/>
                        </a:spcAft>
                      </a:pPr>
                      <a:r>
                        <a:rPr lang="en-GB" sz="900" dirty="0">
                          <a:effectLst/>
                        </a:rPr>
                        <a:t>Ryan Williams – check with Victoria re current message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366" marR="58366" marT="0" marB="0"/>
                </a:tc>
                <a:extLst>
                  <a:ext uri="{0D108BD9-81ED-4DB2-BD59-A6C34878D82A}">
                    <a16:rowId xmlns:a16="http://schemas.microsoft.com/office/drawing/2014/main" val="225158371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2062" name="Google Shape;2062;p203"/>
          <p:cNvSpPr txBox="1">
            <a:spLocks noGrp="1"/>
          </p:cNvSpPr>
          <p:nvPr>
            <p:ph type="title"/>
          </p:nvPr>
        </p:nvSpPr>
        <p:spPr>
          <a:xfrm>
            <a:off x="332185" y="866844"/>
            <a:ext cx="8476596" cy="506553"/>
          </a:xfrm>
          <a:prstGeom prst="rect">
            <a:avLst/>
          </a:prstGeom>
        </p:spPr>
        <p:txBody>
          <a:bodyPr spcFirstLastPara="1" vert="horz" wrap="square" lIns="0" tIns="0" rIns="0" bIns="0" rtlCol="0" anchor="t" anchorCtr="0">
            <a:noAutofit/>
          </a:bodyPr>
          <a:lstStyle/>
          <a:p>
            <a:r>
              <a:rPr lang="en" sz="1617" b="1">
                <a:solidFill>
                  <a:srgbClr val="7F7F7F"/>
                </a:solidFill>
                <a:latin typeface="Open Sans"/>
                <a:ea typeface="Open Sans"/>
                <a:cs typeface="Open Sans"/>
                <a:sym typeface="Open Sans"/>
              </a:rPr>
              <a:t>Going forward, your ‘warm’ and ‘cold audiences’ told us where they’d like to financially support St John Ambulance</a:t>
            </a:r>
            <a:endParaRPr sz="1617" b="1">
              <a:solidFill>
                <a:srgbClr val="7F7F7F"/>
              </a:solidFill>
              <a:latin typeface="Open Sans"/>
              <a:ea typeface="Open Sans"/>
              <a:cs typeface="Open Sans"/>
              <a:sym typeface="Open Sans"/>
            </a:endParaRPr>
          </a:p>
        </p:txBody>
      </p:sp>
      <p:sp>
        <p:nvSpPr>
          <p:cNvPr id="2063" name="Google Shape;2063;p203"/>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10</a:t>
            </a:fld>
            <a:endParaRPr/>
          </a:p>
        </p:txBody>
      </p:sp>
      <p:sp>
        <p:nvSpPr>
          <p:cNvPr id="2064" name="Google Shape;2064;p203"/>
          <p:cNvSpPr txBox="1">
            <a:spLocks noGrp="1"/>
          </p:cNvSpPr>
          <p:nvPr>
            <p:ph type="body" idx="4294967295"/>
          </p:nvPr>
        </p:nvSpPr>
        <p:spPr>
          <a:xfrm>
            <a:off x="343511" y="1865213"/>
            <a:ext cx="3958723" cy="3486383"/>
          </a:xfrm>
          <a:prstGeom prst="rect">
            <a:avLst/>
          </a:prstGeom>
        </p:spPr>
        <p:txBody>
          <a:bodyPr spcFirstLastPara="1" vert="horz" wrap="square" lIns="0" tIns="0" rIns="0" bIns="0" rtlCol="0" anchor="t" anchorCtr="0">
            <a:noAutofit/>
          </a:bodyPr>
          <a:lstStyle/>
          <a:p>
            <a:pPr marL="0" indent="0">
              <a:spcBef>
                <a:spcPts val="766"/>
              </a:spcBef>
              <a:buNone/>
            </a:pPr>
            <a:r>
              <a:rPr lang="en">
                <a:solidFill>
                  <a:srgbClr val="000000"/>
                </a:solidFill>
              </a:rPr>
              <a:t> </a:t>
            </a:r>
            <a:endParaRPr>
              <a:solidFill>
                <a:srgbClr val="000000"/>
              </a:solidFill>
            </a:endParaRPr>
          </a:p>
          <a:p>
            <a:pPr marL="0" indent="0">
              <a:spcBef>
                <a:spcPts val="766"/>
              </a:spcBef>
              <a:buNone/>
            </a:pPr>
            <a:r>
              <a:rPr lang="en">
                <a:solidFill>
                  <a:srgbClr val="000000"/>
                </a:solidFill>
              </a:rPr>
              <a:t>.</a:t>
            </a: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pic>
        <p:nvPicPr>
          <p:cNvPr id="2065" name="Google Shape;2065;p203"/>
          <p:cNvPicPr preferRelativeResize="0"/>
          <p:nvPr/>
        </p:nvPicPr>
        <p:blipFill rotWithShape="1">
          <a:blip r:embed="rId3">
            <a:alphaModFix/>
          </a:blip>
          <a:srcRect b="11948"/>
          <a:stretch/>
        </p:blipFill>
        <p:spPr>
          <a:xfrm>
            <a:off x="343511" y="4007968"/>
            <a:ext cx="931489" cy="885809"/>
          </a:xfrm>
          <a:prstGeom prst="rect">
            <a:avLst/>
          </a:prstGeom>
          <a:noFill/>
          <a:ln>
            <a:noFill/>
          </a:ln>
        </p:spPr>
      </p:pic>
      <p:pic>
        <p:nvPicPr>
          <p:cNvPr id="2066" name="Google Shape;2066;p203"/>
          <p:cNvPicPr preferRelativeResize="0"/>
          <p:nvPr/>
        </p:nvPicPr>
        <p:blipFill>
          <a:blip r:embed="rId4">
            <a:alphaModFix/>
          </a:blip>
          <a:stretch>
            <a:fillRect/>
          </a:stretch>
        </p:blipFill>
        <p:spPr>
          <a:xfrm>
            <a:off x="430990" y="1569330"/>
            <a:ext cx="844191" cy="886745"/>
          </a:xfrm>
          <a:prstGeom prst="rect">
            <a:avLst/>
          </a:prstGeom>
          <a:noFill/>
          <a:ln>
            <a:noFill/>
          </a:ln>
        </p:spPr>
      </p:pic>
      <p:pic>
        <p:nvPicPr>
          <p:cNvPr id="2067" name="Google Shape;2067;p203"/>
          <p:cNvPicPr preferRelativeResize="0"/>
          <p:nvPr/>
        </p:nvPicPr>
        <p:blipFill>
          <a:blip r:embed="rId5">
            <a:alphaModFix/>
          </a:blip>
          <a:stretch>
            <a:fillRect/>
          </a:stretch>
        </p:blipFill>
        <p:spPr>
          <a:xfrm>
            <a:off x="4841638" y="1613852"/>
            <a:ext cx="551149" cy="797723"/>
          </a:xfrm>
          <a:prstGeom prst="rect">
            <a:avLst/>
          </a:prstGeom>
          <a:noFill/>
          <a:ln>
            <a:noFill/>
          </a:ln>
        </p:spPr>
      </p:pic>
      <p:pic>
        <p:nvPicPr>
          <p:cNvPr id="2068" name="Google Shape;2068;p203" title="Points scored"/>
          <p:cNvPicPr preferRelativeResize="0"/>
          <p:nvPr/>
        </p:nvPicPr>
        <p:blipFill>
          <a:blip r:embed="rId6">
            <a:alphaModFix/>
          </a:blip>
          <a:stretch>
            <a:fillRect/>
          </a:stretch>
        </p:blipFill>
        <p:spPr>
          <a:xfrm>
            <a:off x="1275191" y="1642617"/>
            <a:ext cx="3193517" cy="1974658"/>
          </a:xfrm>
          <a:prstGeom prst="rect">
            <a:avLst/>
          </a:prstGeom>
          <a:noFill/>
          <a:ln>
            <a:noFill/>
          </a:ln>
        </p:spPr>
      </p:pic>
      <p:pic>
        <p:nvPicPr>
          <p:cNvPr id="2069" name="Google Shape;2069;p203" title="Points scored"/>
          <p:cNvPicPr preferRelativeResize="0"/>
          <p:nvPr/>
        </p:nvPicPr>
        <p:blipFill>
          <a:blip r:embed="rId7">
            <a:alphaModFix/>
          </a:blip>
          <a:stretch>
            <a:fillRect/>
          </a:stretch>
        </p:blipFill>
        <p:spPr>
          <a:xfrm>
            <a:off x="5521186" y="1642617"/>
            <a:ext cx="3193517" cy="1974658"/>
          </a:xfrm>
          <a:prstGeom prst="rect">
            <a:avLst/>
          </a:prstGeom>
          <a:noFill/>
          <a:ln>
            <a:noFill/>
          </a:ln>
        </p:spPr>
      </p:pic>
      <p:pic>
        <p:nvPicPr>
          <p:cNvPr id="2070" name="Google Shape;2070;p203" title="Points scored"/>
          <p:cNvPicPr preferRelativeResize="0"/>
          <p:nvPr/>
        </p:nvPicPr>
        <p:blipFill>
          <a:blip r:embed="rId8">
            <a:alphaModFix/>
          </a:blip>
          <a:stretch>
            <a:fillRect/>
          </a:stretch>
        </p:blipFill>
        <p:spPr>
          <a:xfrm>
            <a:off x="1241830" y="3808487"/>
            <a:ext cx="3474638" cy="2148484"/>
          </a:xfrm>
          <a:prstGeom prst="rect">
            <a:avLst/>
          </a:prstGeom>
          <a:noFill/>
          <a:ln>
            <a:noFill/>
          </a:ln>
        </p:spPr>
      </p:pic>
      <p:pic>
        <p:nvPicPr>
          <p:cNvPr id="2071" name="Google Shape;2071;p203" title="Points scored"/>
          <p:cNvPicPr preferRelativeResize="0"/>
          <p:nvPr/>
        </p:nvPicPr>
        <p:blipFill>
          <a:blip r:embed="rId9">
            <a:alphaModFix/>
          </a:blip>
          <a:stretch>
            <a:fillRect/>
          </a:stretch>
        </p:blipFill>
        <p:spPr>
          <a:xfrm>
            <a:off x="5517936" y="3808498"/>
            <a:ext cx="3474638" cy="2148484"/>
          </a:xfrm>
          <a:prstGeom prst="rect">
            <a:avLst/>
          </a:prstGeom>
          <a:noFill/>
          <a:ln>
            <a:noFill/>
          </a:ln>
        </p:spPr>
      </p:pic>
      <p:pic>
        <p:nvPicPr>
          <p:cNvPr id="2072" name="Google Shape;2072;p203"/>
          <p:cNvPicPr preferRelativeResize="0"/>
          <p:nvPr/>
        </p:nvPicPr>
        <p:blipFill>
          <a:blip r:embed="rId10">
            <a:alphaModFix/>
          </a:blip>
          <a:stretch>
            <a:fillRect/>
          </a:stretch>
        </p:blipFill>
        <p:spPr>
          <a:xfrm>
            <a:off x="4771126" y="4010203"/>
            <a:ext cx="665489" cy="8310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2" name="Google Shape;2002;p199"/>
          <p:cNvSpPr txBox="1">
            <a:spLocks noGrp="1"/>
          </p:cNvSpPr>
          <p:nvPr>
            <p:ph type="title"/>
          </p:nvPr>
        </p:nvSpPr>
        <p:spPr>
          <a:xfrm>
            <a:off x="238100" y="141192"/>
            <a:ext cx="8476596" cy="506553"/>
          </a:xfrm>
          <a:prstGeom prst="rect">
            <a:avLst/>
          </a:prstGeom>
        </p:spPr>
        <p:txBody>
          <a:bodyPr spcFirstLastPara="1" vert="horz" wrap="square" lIns="0" tIns="0" rIns="0" bIns="0" rtlCol="0" anchor="t" anchorCtr="0">
            <a:noAutofit/>
          </a:bodyPr>
          <a:lstStyle/>
          <a:p>
            <a:r>
              <a:rPr lang="en" sz="1617" b="1" dirty="0">
                <a:solidFill>
                  <a:srgbClr val="7F7F7F"/>
                </a:solidFill>
                <a:latin typeface="Open Sans"/>
                <a:ea typeface="Open Sans"/>
                <a:cs typeface="Open Sans"/>
                <a:sym typeface="Open Sans"/>
              </a:rPr>
              <a:t>You’re colder audiences are typically stuck in the ‘know box’ while your warmer audiences are missing a ‘deep relationship’ with you</a:t>
            </a:r>
            <a:endParaRPr sz="1617" b="1" dirty="0">
              <a:solidFill>
                <a:srgbClr val="7F7F7F"/>
              </a:solidFill>
              <a:latin typeface="Open Sans"/>
              <a:ea typeface="Open Sans"/>
              <a:cs typeface="Open Sans"/>
              <a:sym typeface="Open Sans"/>
            </a:endParaRPr>
          </a:p>
        </p:txBody>
      </p:sp>
      <p:sp>
        <p:nvSpPr>
          <p:cNvPr id="2003" name="Google Shape;2003;p199"/>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11</a:t>
            </a:fld>
            <a:endParaRPr/>
          </a:p>
        </p:txBody>
      </p:sp>
      <p:sp>
        <p:nvSpPr>
          <p:cNvPr id="2004" name="Google Shape;2004;p199"/>
          <p:cNvSpPr txBox="1">
            <a:spLocks noGrp="1"/>
          </p:cNvSpPr>
          <p:nvPr>
            <p:ph type="body" idx="4294967295"/>
          </p:nvPr>
        </p:nvSpPr>
        <p:spPr>
          <a:xfrm>
            <a:off x="241340" y="806426"/>
            <a:ext cx="3866553" cy="3486383"/>
          </a:xfrm>
          <a:prstGeom prst="rect">
            <a:avLst/>
          </a:prstGeom>
        </p:spPr>
        <p:txBody>
          <a:bodyPr spcFirstLastPara="1" vert="horz" wrap="square" lIns="0" tIns="0" rIns="0" bIns="0" rtlCol="0" anchor="t" anchorCtr="0">
            <a:noAutofit/>
          </a:bodyPr>
          <a:lstStyle/>
          <a:p>
            <a:pPr marL="0" indent="0">
              <a:spcBef>
                <a:spcPts val="766"/>
              </a:spcBef>
              <a:buNone/>
            </a:pPr>
            <a:r>
              <a:rPr lang="en" sz="2000" dirty="0">
                <a:solidFill>
                  <a:srgbClr val="000000"/>
                </a:solidFill>
              </a:rPr>
              <a:t>We know you’re colder audiences are aware of you but you’re very much in the background. However, your warmer audiences and existing supporters can’t typically recall their experience with St John Ambulance. There isn’t a strong sense of a journey or relationship with the charity.</a:t>
            </a: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r>
              <a:rPr lang="en" sz="2000" dirty="0">
                <a:solidFill>
                  <a:srgbClr val="000000"/>
                </a:solidFill>
              </a:rPr>
              <a:t> </a:t>
            </a:r>
            <a:endParaRPr sz="2000" dirty="0">
              <a:solidFill>
                <a:srgbClr val="000000"/>
              </a:solidFill>
            </a:endParaRPr>
          </a:p>
          <a:p>
            <a:pPr marL="0" indent="0">
              <a:spcBef>
                <a:spcPts val="766"/>
              </a:spcBef>
              <a:buNone/>
            </a:pPr>
            <a:r>
              <a:rPr lang="en" sz="2000" dirty="0">
                <a:solidFill>
                  <a:srgbClr val="000000"/>
                </a:solidFill>
              </a:rPr>
              <a:t>.</a:t>
            </a: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grpSp>
        <p:nvGrpSpPr>
          <p:cNvPr id="2005" name="Google Shape;2005;p199"/>
          <p:cNvGrpSpPr/>
          <p:nvPr/>
        </p:nvGrpSpPr>
        <p:grpSpPr>
          <a:xfrm>
            <a:off x="474681" y="4237547"/>
            <a:ext cx="1440847" cy="450020"/>
            <a:chOff x="314125" y="3350475"/>
            <a:chExt cx="4182300" cy="682200"/>
          </a:xfrm>
        </p:grpSpPr>
        <p:sp>
          <p:nvSpPr>
            <p:cNvPr id="2006" name="Google Shape;2006;p199"/>
            <p:cNvSpPr/>
            <p:nvPr/>
          </p:nvSpPr>
          <p:spPr>
            <a:xfrm>
              <a:off x="314125" y="3350475"/>
              <a:ext cx="4182300" cy="682200"/>
            </a:xfrm>
            <a:prstGeom prst="roundRect">
              <a:avLst>
                <a:gd name="adj" fmla="val 16667"/>
              </a:avLst>
            </a:prstGeom>
            <a:solidFill>
              <a:srgbClr val="9E9E9E"/>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851" b="1">
                <a:solidFill>
                  <a:schemeClr val="lt1"/>
                </a:solidFill>
                <a:latin typeface="Open Sans"/>
                <a:ea typeface="Open Sans"/>
                <a:cs typeface="Open Sans"/>
                <a:sym typeface="Open Sans"/>
              </a:endParaRPr>
            </a:p>
          </p:txBody>
        </p:sp>
        <p:sp>
          <p:nvSpPr>
            <p:cNvPr id="2007" name="Google Shape;2007;p199"/>
            <p:cNvSpPr txBox="1"/>
            <p:nvPr/>
          </p:nvSpPr>
          <p:spPr>
            <a:xfrm>
              <a:off x="383325" y="3488896"/>
              <a:ext cx="4004401" cy="476355"/>
            </a:xfrm>
            <a:prstGeom prst="rect">
              <a:avLst/>
            </a:prstGeom>
            <a:solidFill>
              <a:srgbClr val="9E9E9E"/>
            </a:solidFill>
            <a:ln>
              <a:noFill/>
            </a:ln>
          </p:spPr>
          <p:txBody>
            <a:bodyPr spcFirstLastPara="1" wrap="square" lIns="77809" tIns="77809" rIns="77809" bIns="77809" anchor="t" anchorCtr="0">
              <a:spAutoFit/>
            </a:bodyPr>
            <a:lstStyle/>
            <a:p>
              <a:pPr algn="ctr"/>
              <a:r>
                <a:rPr lang="en" sz="1021" b="1">
                  <a:solidFill>
                    <a:schemeClr val="lt1"/>
                  </a:solidFill>
                  <a:latin typeface="Open Sans"/>
                  <a:ea typeface="Open Sans"/>
                  <a:cs typeface="Open Sans"/>
                  <a:sym typeface="Open Sans"/>
                </a:rPr>
                <a:t>KNOW</a:t>
              </a:r>
              <a:endParaRPr sz="1021" b="1">
                <a:solidFill>
                  <a:schemeClr val="lt1"/>
                </a:solidFill>
                <a:latin typeface="Open Sans"/>
                <a:ea typeface="Open Sans"/>
                <a:cs typeface="Open Sans"/>
                <a:sym typeface="Open Sans"/>
              </a:endParaRPr>
            </a:p>
          </p:txBody>
        </p:sp>
      </p:grpSp>
      <p:grpSp>
        <p:nvGrpSpPr>
          <p:cNvPr id="2008" name="Google Shape;2008;p199"/>
          <p:cNvGrpSpPr/>
          <p:nvPr/>
        </p:nvGrpSpPr>
        <p:grpSpPr>
          <a:xfrm>
            <a:off x="2614766" y="4237547"/>
            <a:ext cx="1440847" cy="450020"/>
            <a:chOff x="314125" y="3350475"/>
            <a:chExt cx="4182300" cy="682200"/>
          </a:xfrm>
        </p:grpSpPr>
        <p:sp>
          <p:nvSpPr>
            <p:cNvPr id="2009" name="Google Shape;2009;p199"/>
            <p:cNvSpPr/>
            <p:nvPr/>
          </p:nvSpPr>
          <p:spPr>
            <a:xfrm>
              <a:off x="314125" y="3350475"/>
              <a:ext cx="4182300" cy="682200"/>
            </a:xfrm>
            <a:prstGeom prst="roundRect">
              <a:avLst>
                <a:gd name="adj" fmla="val 16667"/>
              </a:avLst>
            </a:prstGeom>
            <a:solidFill>
              <a:srgbClr val="E5E5E5"/>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851" b="1">
                <a:solidFill>
                  <a:schemeClr val="lt1"/>
                </a:solidFill>
                <a:latin typeface="Open Sans"/>
                <a:ea typeface="Open Sans"/>
                <a:cs typeface="Open Sans"/>
                <a:sym typeface="Open Sans"/>
              </a:endParaRPr>
            </a:p>
          </p:txBody>
        </p:sp>
        <p:sp>
          <p:nvSpPr>
            <p:cNvPr id="2010" name="Google Shape;2010;p199"/>
            <p:cNvSpPr txBox="1"/>
            <p:nvPr/>
          </p:nvSpPr>
          <p:spPr>
            <a:xfrm>
              <a:off x="383325" y="3488896"/>
              <a:ext cx="4004401" cy="476355"/>
            </a:xfrm>
            <a:prstGeom prst="rect">
              <a:avLst/>
            </a:prstGeom>
            <a:solidFill>
              <a:srgbClr val="E5E5E5"/>
            </a:solidFill>
            <a:ln>
              <a:noFill/>
            </a:ln>
          </p:spPr>
          <p:txBody>
            <a:bodyPr spcFirstLastPara="1" wrap="square" lIns="77809" tIns="77809" rIns="77809" bIns="77809" anchor="t" anchorCtr="0">
              <a:spAutoFit/>
            </a:bodyPr>
            <a:lstStyle/>
            <a:p>
              <a:pPr algn="ctr"/>
              <a:r>
                <a:rPr lang="en" sz="1021" b="1">
                  <a:solidFill>
                    <a:schemeClr val="lt1"/>
                  </a:solidFill>
                  <a:latin typeface="Open Sans"/>
                  <a:ea typeface="Open Sans"/>
                  <a:cs typeface="Open Sans"/>
                  <a:sym typeface="Open Sans"/>
                </a:rPr>
                <a:t>LIKE</a:t>
              </a:r>
              <a:endParaRPr sz="1021" b="1">
                <a:solidFill>
                  <a:schemeClr val="lt1"/>
                </a:solidFill>
                <a:latin typeface="Open Sans"/>
                <a:ea typeface="Open Sans"/>
                <a:cs typeface="Open Sans"/>
                <a:sym typeface="Open Sans"/>
              </a:endParaRPr>
            </a:p>
          </p:txBody>
        </p:sp>
      </p:grpSp>
      <p:grpSp>
        <p:nvGrpSpPr>
          <p:cNvPr id="2011" name="Google Shape;2011;p199"/>
          <p:cNvGrpSpPr/>
          <p:nvPr/>
        </p:nvGrpSpPr>
        <p:grpSpPr>
          <a:xfrm>
            <a:off x="4754851" y="4237547"/>
            <a:ext cx="1440847" cy="450020"/>
            <a:chOff x="314125" y="3350475"/>
            <a:chExt cx="4182300" cy="682200"/>
          </a:xfrm>
        </p:grpSpPr>
        <p:sp>
          <p:nvSpPr>
            <p:cNvPr id="2012" name="Google Shape;2012;p199"/>
            <p:cNvSpPr/>
            <p:nvPr/>
          </p:nvSpPr>
          <p:spPr>
            <a:xfrm>
              <a:off x="314125" y="3350475"/>
              <a:ext cx="4182300" cy="682200"/>
            </a:xfrm>
            <a:prstGeom prst="roundRect">
              <a:avLst>
                <a:gd name="adj" fmla="val 16667"/>
              </a:avLst>
            </a:prstGeom>
            <a:solidFill>
              <a:srgbClr val="9E9E9E"/>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851" b="1">
                <a:solidFill>
                  <a:schemeClr val="lt1"/>
                </a:solidFill>
                <a:latin typeface="Open Sans"/>
                <a:ea typeface="Open Sans"/>
                <a:cs typeface="Open Sans"/>
                <a:sym typeface="Open Sans"/>
              </a:endParaRPr>
            </a:p>
          </p:txBody>
        </p:sp>
        <p:sp>
          <p:nvSpPr>
            <p:cNvPr id="2013" name="Google Shape;2013;p199"/>
            <p:cNvSpPr txBox="1"/>
            <p:nvPr/>
          </p:nvSpPr>
          <p:spPr>
            <a:xfrm>
              <a:off x="383325" y="3488896"/>
              <a:ext cx="4004401" cy="476355"/>
            </a:xfrm>
            <a:prstGeom prst="rect">
              <a:avLst/>
            </a:prstGeom>
            <a:solidFill>
              <a:srgbClr val="9E9E9E"/>
            </a:solidFill>
            <a:ln>
              <a:noFill/>
            </a:ln>
          </p:spPr>
          <p:txBody>
            <a:bodyPr spcFirstLastPara="1" wrap="square" lIns="77809" tIns="77809" rIns="77809" bIns="77809" anchor="t" anchorCtr="0">
              <a:spAutoFit/>
            </a:bodyPr>
            <a:lstStyle/>
            <a:p>
              <a:pPr algn="ctr"/>
              <a:r>
                <a:rPr lang="en" sz="1021" b="1">
                  <a:solidFill>
                    <a:schemeClr val="lt1"/>
                  </a:solidFill>
                  <a:latin typeface="Open Sans"/>
                  <a:ea typeface="Open Sans"/>
                  <a:cs typeface="Open Sans"/>
                  <a:sym typeface="Open Sans"/>
                </a:rPr>
                <a:t>TRUST</a:t>
              </a:r>
              <a:endParaRPr sz="1021" b="1">
                <a:solidFill>
                  <a:schemeClr val="lt1"/>
                </a:solidFill>
                <a:latin typeface="Open Sans"/>
                <a:ea typeface="Open Sans"/>
                <a:cs typeface="Open Sans"/>
                <a:sym typeface="Open Sans"/>
              </a:endParaRPr>
            </a:p>
          </p:txBody>
        </p:sp>
      </p:grpSp>
      <p:grpSp>
        <p:nvGrpSpPr>
          <p:cNvPr id="2014" name="Google Shape;2014;p199"/>
          <p:cNvGrpSpPr/>
          <p:nvPr/>
        </p:nvGrpSpPr>
        <p:grpSpPr>
          <a:xfrm>
            <a:off x="6983532" y="4237547"/>
            <a:ext cx="1440847" cy="450020"/>
            <a:chOff x="314125" y="3350475"/>
            <a:chExt cx="4182300" cy="682200"/>
          </a:xfrm>
        </p:grpSpPr>
        <p:sp>
          <p:nvSpPr>
            <p:cNvPr id="2015" name="Google Shape;2015;p199"/>
            <p:cNvSpPr/>
            <p:nvPr/>
          </p:nvSpPr>
          <p:spPr>
            <a:xfrm>
              <a:off x="314125" y="3350475"/>
              <a:ext cx="4182300" cy="682200"/>
            </a:xfrm>
            <a:prstGeom prst="roundRect">
              <a:avLst>
                <a:gd name="adj" fmla="val 16667"/>
              </a:avLst>
            </a:prstGeom>
            <a:solidFill>
              <a:srgbClr val="E5E5E5"/>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851" b="1">
                <a:solidFill>
                  <a:schemeClr val="lt1"/>
                </a:solidFill>
                <a:latin typeface="Open Sans"/>
                <a:ea typeface="Open Sans"/>
                <a:cs typeface="Open Sans"/>
                <a:sym typeface="Open Sans"/>
              </a:endParaRPr>
            </a:p>
          </p:txBody>
        </p:sp>
        <p:sp>
          <p:nvSpPr>
            <p:cNvPr id="2016" name="Google Shape;2016;p199"/>
            <p:cNvSpPr txBox="1"/>
            <p:nvPr/>
          </p:nvSpPr>
          <p:spPr>
            <a:xfrm>
              <a:off x="383325" y="3488896"/>
              <a:ext cx="4004401" cy="476355"/>
            </a:xfrm>
            <a:prstGeom prst="rect">
              <a:avLst/>
            </a:prstGeom>
            <a:solidFill>
              <a:srgbClr val="E5E5E5"/>
            </a:solidFill>
            <a:ln>
              <a:noFill/>
            </a:ln>
          </p:spPr>
          <p:txBody>
            <a:bodyPr spcFirstLastPara="1" wrap="square" lIns="77809" tIns="77809" rIns="77809" bIns="77809" anchor="t" anchorCtr="0">
              <a:spAutoFit/>
            </a:bodyPr>
            <a:lstStyle/>
            <a:p>
              <a:pPr algn="ctr"/>
              <a:r>
                <a:rPr lang="en" sz="1021" b="1">
                  <a:solidFill>
                    <a:schemeClr val="lt1"/>
                  </a:solidFill>
                  <a:latin typeface="Open Sans"/>
                  <a:ea typeface="Open Sans"/>
                  <a:cs typeface="Open Sans"/>
                  <a:sym typeface="Open Sans"/>
                </a:rPr>
                <a:t>LOVE</a:t>
              </a:r>
              <a:endParaRPr sz="1021" b="1">
                <a:solidFill>
                  <a:schemeClr val="lt1"/>
                </a:solidFill>
                <a:latin typeface="Open Sans"/>
                <a:ea typeface="Open Sans"/>
                <a:cs typeface="Open Sans"/>
                <a:sym typeface="Open Sans"/>
              </a:endParaRPr>
            </a:p>
          </p:txBody>
        </p:sp>
      </p:grpSp>
      <p:sp>
        <p:nvSpPr>
          <p:cNvPr id="2017" name="Google Shape;2017;p199"/>
          <p:cNvSpPr txBox="1"/>
          <p:nvPr/>
        </p:nvSpPr>
        <p:spPr>
          <a:xfrm>
            <a:off x="482383" y="4861235"/>
            <a:ext cx="1466809" cy="1100216"/>
          </a:xfrm>
          <a:prstGeom prst="rect">
            <a:avLst/>
          </a:prstGeom>
          <a:noFill/>
          <a:ln>
            <a:noFill/>
          </a:ln>
        </p:spPr>
        <p:txBody>
          <a:bodyPr spcFirstLastPara="1" wrap="square" lIns="77809" tIns="77809" rIns="77809" bIns="77809" anchor="t" anchorCtr="0">
            <a:spAutoFit/>
          </a:bodyPr>
          <a:lstStyle/>
          <a:p>
            <a:pPr algn="ctr"/>
            <a:r>
              <a:rPr lang="en" sz="1532">
                <a:latin typeface="Open Sans Light"/>
                <a:ea typeface="Open Sans Light"/>
                <a:cs typeface="Open Sans Light"/>
                <a:sym typeface="Open Sans Light"/>
              </a:rPr>
              <a:t>‘I know the charity, but I </a:t>
            </a:r>
            <a:r>
              <a:rPr lang="en" sz="1532">
                <a:solidFill>
                  <a:schemeClr val="dk2"/>
                </a:solidFill>
                <a:latin typeface="Open Sans Light"/>
                <a:ea typeface="Open Sans Light"/>
                <a:cs typeface="Open Sans Light"/>
                <a:sym typeface="Open Sans Light"/>
              </a:rPr>
              <a:t>tend to walk by</a:t>
            </a:r>
            <a:r>
              <a:rPr lang="en" sz="1532">
                <a:latin typeface="Open Sans Light"/>
                <a:ea typeface="Open Sans Light"/>
                <a:cs typeface="Open Sans Light"/>
                <a:sym typeface="Open Sans Light"/>
              </a:rPr>
              <a:t>’</a:t>
            </a:r>
            <a:endParaRPr sz="1532">
              <a:latin typeface="Open Sans Light"/>
              <a:ea typeface="Open Sans Light"/>
              <a:cs typeface="Open Sans Light"/>
              <a:sym typeface="Open Sans Light"/>
            </a:endParaRPr>
          </a:p>
        </p:txBody>
      </p:sp>
      <p:sp>
        <p:nvSpPr>
          <p:cNvPr id="2018" name="Google Shape;2018;p199"/>
          <p:cNvSpPr/>
          <p:nvPr/>
        </p:nvSpPr>
        <p:spPr>
          <a:xfrm>
            <a:off x="170915" y="4047404"/>
            <a:ext cx="2019574" cy="2347915"/>
          </a:xfrm>
          <a:prstGeom prst="rect">
            <a:avLst/>
          </a:prstGeom>
          <a:noFill/>
          <a:ln w="9525" cap="flat" cmpd="sng">
            <a:solidFill>
              <a:schemeClr val="dk2"/>
            </a:solidFill>
            <a:prstDash val="dot"/>
            <a:round/>
            <a:headEnd type="none" w="sm" len="sm"/>
            <a:tailEnd type="none" w="sm" len="sm"/>
          </a:ln>
        </p:spPr>
        <p:txBody>
          <a:bodyPr spcFirstLastPara="1" wrap="square" lIns="77809" tIns="77809" rIns="77809" bIns="77809" anchor="ctr" anchorCtr="0">
            <a:noAutofit/>
          </a:bodyPr>
          <a:lstStyle/>
          <a:p>
            <a:endParaRPr sz="1532"/>
          </a:p>
        </p:txBody>
      </p:sp>
      <p:sp>
        <p:nvSpPr>
          <p:cNvPr id="2019" name="Google Shape;2019;p199"/>
          <p:cNvSpPr/>
          <p:nvPr/>
        </p:nvSpPr>
        <p:spPr>
          <a:xfrm>
            <a:off x="4515936" y="4047404"/>
            <a:ext cx="2019574" cy="2347915"/>
          </a:xfrm>
          <a:prstGeom prst="rect">
            <a:avLst/>
          </a:prstGeom>
          <a:noFill/>
          <a:ln w="9525" cap="flat" cmpd="sng">
            <a:solidFill>
              <a:schemeClr val="dk2"/>
            </a:solidFill>
            <a:prstDash val="dot"/>
            <a:round/>
            <a:headEnd type="none" w="sm" len="sm"/>
            <a:tailEnd type="none" w="sm" len="sm"/>
          </a:ln>
        </p:spPr>
        <p:txBody>
          <a:bodyPr spcFirstLastPara="1" wrap="square" lIns="77809" tIns="77809" rIns="77809" bIns="77809" anchor="ctr" anchorCtr="0">
            <a:noAutofit/>
          </a:bodyPr>
          <a:lstStyle/>
          <a:p>
            <a:endParaRPr sz="1532"/>
          </a:p>
        </p:txBody>
      </p:sp>
      <p:sp>
        <p:nvSpPr>
          <p:cNvPr id="2020" name="Google Shape;2020;p199"/>
          <p:cNvSpPr txBox="1"/>
          <p:nvPr/>
        </p:nvSpPr>
        <p:spPr>
          <a:xfrm>
            <a:off x="4762553" y="4861234"/>
            <a:ext cx="1466809" cy="1807526"/>
          </a:xfrm>
          <a:prstGeom prst="rect">
            <a:avLst/>
          </a:prstGeom>
          <a:noFill/>
          <a:ln>
            <a:noFill/>
          </a:ln>
        </p:spPr>
        <p:txBody>
          <a:bodyPr spcFirstLastPara="1" wrap="square" lIns="77809" tIns="77809" rIns="77809" bIns="77809" anchor="t" anchorCtr="0">
            <a:spAutoFit/>
          </a:bodyPr>
          <a:lstStyle/>
          <a:p>
            <a:pPr algn="ctr"/>
            <a:r>
              <a:rPr lang="en" sz="1532">
                <a:latin typeface="Open Sans Light"/>
                <a:ea typeface="Open Sans Light"/>
                <a:cs typeface="Open Sans Light"/>
                <a:sym typeface="Open Sans Light"/>
              </a:rPr>
              <a:t>‘I’ll donate clothes and give a gift if asked. I’m happy to </a:t>
            </a:r>
            <a:r>
              <a:rPr lang="en" sz="1532">
                <a:solidFill>
                  <a:schemeClr val="dk2"/>
                </a:solidFill>
                <a:latin typeface="Open Sans Light"/>
                <a:ea typeface="Open Sans Light"/>
                <a:cs typeface="Open Sans Light"/>
                <a:sym typeface="Open Sans Light"/>
              </a:rPr>
              <a:t>actively support’</a:t>
            </a:r>
            <a:endParaRPr sz="1532">
              <a:solidFill>
                <a:schemeClr val="dk2"/>
              </a:solidFill>
              <a:latin typeface="Open Sans Light"/>
              <a:ea typeface="Open Sans Light"/>
              <a:cs typeface="Open Sans Light"/>
              <a:sym typeface="Open Sans Light"/>
            </a:endParaRPr>
          </a:p>
        </p:txBody>
      </p:sp>
      <p:pic>
        <p:nvPicPr>
          <p:cNvPr id="2021" name="Google Shape;2021;p199"/>
          <p:cNvPicPr preferRelativeResize="0"/>
          <p:nvPr/>
        </p:nvPicPr>
        <p:blipFill>
          <a:blip r:embed="rId3">
            <a:alphaModFix/>
          </a:blip>
          <a:stretch>
            <a:fillRect/>
          </a:stretch>
        </p:blipFill>
        <p:spPr>
          <a:xfrm>
            <a:off x="5286851" y="5703702"/>
            <a:ext cx="506553" cy="506553"/>
          </a:xfrm>
          <a:prstGeom prst="rect">
            <a:avLst/>
          </a:prstGeom>
          <a:noFill/>
          <a:ln>
            <a:noFill/>
          </a:ln>
        </p:spPr>
      </p:pic>
      <p:pic>
        <p:nvPicPr>
          <p:cNvPr id="2022" name="Google Shape;2022;p199"/>
          <p:cNvPicPr preferRelativeResize="0"/>
          <p:nvPr/>
        </p:nvPicPr>
        <p:blipFill>
          <a:blip r:embed="rId4">
            <a:alphaModFix/>
          </a:blip>
          <a:stretch>
            <a:fillRect/>
          </a:stretch>
        </p:blipFill>
        <p:spPr>
          <a:xfrm>
            <a:off x="878532" y="5698426"/>
            <a:ext cx="506553" cy="506553"/>
          </a:xfrm>
          <a:prstGeom prst="rect">
            <a:avLst/>
          </a:prstGeom>
          <a:noFill/>
          <a:ln>
            <a:noFill/>
          </a:ln>
        </p:spPr>
      </p:pic>
      <p:cxnSp>
        <p:nvCxnSpPr>
          <p:cNvPr id="2023" name="Google Shape;2023;p199"/>
          <p:cNvCxnSpPr>
            <a:stCxn id="2018" idx="3"/>
          </p:cNvCxnSpPr>
          <p:nvPr/>
        </p:nvCxnSpPr>
        <p:spPr>
          <a:xfrm rot="10800000" flipH="1">
            <a:off x="2190489" y="5212936"/>
            <a:ext cx="974553" cy="8426"/>
          </a:xfrm>
          <a:prstGeom prst="straightConnector1">
            <a:avLst/>
          </a:prstGeom>
          <a:noFill/>
          <a:ln w="9525" cap="flat" cmpd="sng">
            <a:solidFill>
              <a:schemeClr val="dk2"/>
            </a:solidFill>
            <a:prstDash val="solid"/>
            <a:round/>
            <a:headEnd type="none" w="med" len="med"/>
            <a:tailEnd type="triangle" w="med" len="med"/>
          </a:ln>
        </p:spPr>
      </p:cxnSp>
      <p:cxnSp>
        <p:nvCxnSpPr>
          <p:cNvPr id="2024" name="Google Shape;2024;p199"/>
          <p:cNvCxnSpPr/>
          <p:nvPr/>
        </p:nvCxnSpPr>
        <p:spPr>
          <a:xfrm rot="10800000" flipH="1">
            <a:off x="6535511" y="5217149"/>
            <a:ext cx="974553" cy="8426"/>
          </a:xfrm>
          <a:prstGeom prst="straightConnector1">
            <a:avLst/>
          </a:prstGeom>
          <a:noFill/>
          <a:ln w="9525" cap="flat" cmpd="sng">
            <a:solidFill>
              <a:schemeClr val="dk2"/>
            </a:solidFill>
            <a:prstDash val="solid"/>
            <a:round/>
            <a:headEnd type="none" w="med" len="med"/>
            <a:tailEnd type="triangle" w="med" len="med"/>
          </a:ln>
        </p:spPr>
      </p:cxnSp>
      <p:sp>
        <p:nvSpPr>
          <p:cNvPr id="2025" name="Google Shape;2025;p199"/>
          <p:cNvSpPr/>
          <p:nvPr/>
        </p:nvSpPr>
        <p:spPr>
          <a:xfrm>
            <a:off x="2688191" y="5423894"/>
            <a:ext cx="1188000" cy="971489"/>
          </a:xfrm>
          <a:prstGeom prst="rect">
            <a:avLst/>
          </a:prstGeom>
          <a:noFill/>
          <a:ln w="9525" cap="flat" cmpd="sng">
            <a:solidFill>
              <a:srgbClr val="319704"/>
            </a:solidFill>
            <a:prstDash val="dot"/>
            <a:round/>
            <a:headEnd type="none" w="sm" len="sm"/>
            <a:tailEnd type="none" w="sm" len="sm"/>
          </a:ln>
        </p:spPr>
        <p:txBody>
          <a:bodyPr spcFirstLastPara="1" wrap="square" lIns="77809" tIns="77809" rIns="77809" bIns="77809" anchor="ctr" anchorCtr="0">
            <a:noAutofit/>
          </a:bodyPr>
          <a:lstStyle/>
          <a:p>
            <a:endParaRPr sz="1532"/>
          </a:p>
        </p:txBody>
      </p:sp>
      <p:sp>
        <p:nvSpPr>
          <p:cNvPr id="2026" name="Google Shape;2026;p199"/>
          <p:cNvSpPr txBox="1"/>
          <p:nvPr/>
        </p:nvSpPr>
        <p:spPr>
          <a:xfrm>
            <a:off x="2752170" y="5380043"/>
            <a:ext cx="1035830" cy="1073671"/>
          </a:xfrm>
          <a:prstGeom prst="rect">
            <a:avLst/>
          </a:prstGeom>
          <a:noFill/>
          <a:ln>
            <a:noFill/>
          </a:ln>
        </p:spPr>
        <p:txBody>
          <a:bodyPr spcFirstLastPara="1" wrap="square" lIns="77809" tIns="77809" rIns="77809" bIns="77809" anchor="t" anchorCtr="0">
            <a:spAutoFit/>
          </a:bodyPr>
          <a:lstStyle/>
          <a:p>
            <a:pPr algn="ctr"/>
            <a:endParaRPr sz="851">
              <a:latin typeface="Open Sans Light"/>
              <a:ea typeface="Open Sans Light"/>
              <a:cs typeface="Open Sans Light"/>
              <a:sym typeface="Open Sans Light"/>
            </a:endParaRPr>
          </a:p>
          <a:p>
            <a:pPr algn="ctr"/>
            <a:endParaRPr sz="851">
              <a:latin typeface="Open Sans Light"/>
              <a:ea typeface="Open Sans Light"/>
              <a:cs typeface="Open Sans Light"/>
              <a:sym typeface="Open Sans Light"/>
            </a:endParaRPr>
          </a:p>
          <a:p>
            <a:pPr algn="ctr"/>
            <a:r>
              <a:rPr lang="en" sz="851">
                <a:latin typeface="Open Sans Light"/>
                <a:ea typeface="Open Sans Light"/>
                <a:cs typeface="Open Sans Light"/>
                <a:sym typeface="Open Sans Light"/>
              </a:rPr>
              <a:t>Opportunity to communicate more and better with colder audiences</a:t>
            </a:r>
            <a:endParaRPr sz="851">
              <a:latin typeface="Open Sans Light"/>
              <a:ea typeface="Open Sans Light"/>
              <a:cs typeface="Open Sans Light"/>
              <a:sym typeface="Open Sans Light"/>
            </a:endParaRPr>
          </a:p>
        </p:txBody>
      </p:sp>
      <p:pic>
        <p:nvPicPr>
          <p:cNvPr id="2027" name="Google Shape;2027;p199"/>
          <p:cNvPicPr preferRelativeResize="0"/>
          <p:nvPr/>
        </p:nvPicPr>
        <p:blipFill>
          <a:blip r:embed="rId5">
            <a:alphaModFix/>
          </a:blip>
          <a:stretch>
            <a:fillRect/>
          </a:stretch>
        </p:blipFill>
        <p:spPr>
          <a:xfrm>
            <a:off x="3082818" y="5221336"/>
            <a:ext cx="429190" cy="434494"/>
          </a:xfrm>
          <a:prstGeom prst="rect">
            <a:avLst/>
          </a:prstGeom>
          <a:noFill/>
          <a:ln>
            <a:noFill/>
          </a:ln>
        </p:spPr>
      </p:pic>
      <p:sp>
        <p:nvSpPr>
          <p:cNvPr id="2028" name="Google Shape;2028;p199"/>
          <p:cNvSpPr/>
          <p:nvPr/>
        </p:nvSpPr>
        <p:spPr>
          <a:xfrm>
            <a:off x="7162915" y="5423894"/>
            <a:ext cx="1188000" cy="971489"/>
          </a:xfrm>
          <a:prstGeom prst="rect">
            <a:avLst/>
          </a:prstGeom>
          <a:noFill/>
          <a:ln w="9525" cap="flat" cmpd="sng">
            <a:solidFill>
              <a:srgbClr val="319704"/>
            </a:solidFill>
            <a:prstDash val="dot"/>
            <a:round/>
            <a:headEnd type="none" w="sm" len="sm"/>
            <a:tailEnd type="none" w="sm" len="sm"/>
          </a:ln>
        </p:spPr>
        <p:txBody>
          <a:bodyPr spcFirstLastPara="1" wrap="square" lIns="77809" tIns="77809" rIns="77809" bIns="77809" anchor="ctr" anchorCtr="0">
            <a:noAutofit/>
          </a:bodyPr>
          <a:lstStyle/>
          <a:p>
            <a:endParaRPr sz="1532"/>
          </a:p>
        </p:txBody>
      </p:sp>
      <p:sp>
        <p:nvSpPr>
          <p:cNvPr id="2029" name="Google Shape;2029;p199"/>
          <p:cNvSpPr txBox="1"/>
          <p:nvPr/>
        </p:nvSpPr>
        <p:spPr>
          <a:xfrm>
            <a:off x="7226894" y="5380042"/>
            <a:ext cx="1035830" cy="811804"/>
          </a:xfrm>
          <a:prstGeom prst="rect">
            <a:avLst/>
          </a:prstGeom>
          <a:noFill/>
          <a:ln>
            <a:noFill/>
          </a:ln>
        </p:spPr>
        <p:txBody>
          <a:bodyPr spcFirstLastPara="1" wrap="square" lIns="77809" tIns="77809" rIns="77809" bIns="77809" anchor="t" anchorCtr="0">
            <a:spAutoFit/>
          </a:bodyPr>
          <a:lstStyle/>
          <a:p>
            <a:pPr algn="ctr"/>
            <a:endParaRPr sz="851">
              <a:latin typeface="Open Sans Light"/>
              <a:ea typeface="Open Sans Light"/>
              <a:cs typeface="Open Sans Light"/>
              <a:sym typeface="Open Sans Light"/>
            </a:endParaRPr>
          </a:p>
          <a:p>
            <a:pPr algn="ctr"/>
            <a:endParaRPr sz="851">
              <a:latin typeface="Open Sans Light"/>
              <a:ea typeface="Open Sans Light"/>
              <a:cs typeface="Open Sans Light"/>
              <a:sym typeface="Open Sans Light"/>
            </a:endParaRPr>
          </a:p>
          <a:p>
            <a:pPr algn="ctr"/>
            <a:r>
              <a:rPr lang="en" sz="851">
                <a:latin typeface="Open Sans Light"/>
                <a:ea typeface="Open Sans Light"/>
                <a:cs typeface="Open Sans Light"/>
                <a:sym typeface="Open Sans Light"/>
              </a:rPr>
              <a:t>Opportunity to build an engaging supporter journey </a:t>
            </a:r>
            <a:endParaRPr sz="851">
              <a:latin typeface="Open Sans Light"/>
              <a:ea typeface="Open Sans Light"/>
              <a:cs typeface="Open Sans Light"/>
              <a:sym typeface="Open Sans Light"/>
            </a:endParaRPr>
          </a:p>
        </p:txBody>
      </p:sp>
      <p:pic>
        <p:nvPicPr>
          <p:cNvPr id="2030" name="Google Shape;2030;p199"/>
          <p:cNvPicPr preferRelativeResize="0"/>
          <p:nvPr/>
        </p:nvPicPr>
        <p:blipFill>
          <a:blip r:embed="rId5">
            <a:alphaModFix/>
          </a:blip>
          <a:stretch>
            <a:fillRect/>
          </a:stretch>
        </p:blipFill>
        <p:spPr>
          <a:xfrm>
            <a:off x="7557541" y="5221336"/>
            <a:ext cx="429190" cy="434494"/>
          </a:xfrm>
          <a:prstGeom prst="rect">
            <a:avLst/>
          </a:prstGeom>
          <a:noFill/>
          <a:ln>
            <a:noFill/>
          </a:ln>
        </p:spPr>
      </p:pic>
      <p:grpSp>
        <p:nvGrpSpPr>
          <p:cNvPr id="2031" name="Google Shape;2031;p199"/>
          <p:cNvGrpSpPr/>
          <p:nvPr/>
        </p:nvGrpSpPr>
        <p:grpSpPr>
          <a:xfrm>
            <a:off x="5809868" y="702316"/>
            <a:ext cx="2614511" cy="2162571"/>
            <a:chOff x="5354875" y="2576225"/>
            <a:chExt cx="3072050" cy="2541020"/>
          </a:xfrm>
        </p:grpSpPr>
        <p:grpSp>
          <p:nvGrpSpPr>
            <p:cNvPr id="2032" name="Google Shape;2032;p199"/>
            <p:cNvGrpSpPr/>
            <p:nvPr/>
          </p:nvGrpSpPr>
          <p:grpSpPr>
            <a:xfrm>
              <a:off x="5354875" y="2576225"/>
              <a:ext cx="3072050" cy="2262496"/>
              <a:chOff x="5354875" y="2576225"/>
              <a:chExt cx="3072050" cy="2262496"/>
            </a:xfrm>
          </p:grpSpPr>
          <p:sp>
            <p:nvSpPr>
              <p:cNvPr id="2033" name="Google Shape;2033;p199"/>
              <p:cNvSpPr txBox="1"/>
              <p:nvPr/>
            </p:nvSpPr>
            <p:spPr>
              <a:xfrm>
                <a:off x="5426925" y="2918225"/>
                <a:ext cx="3000000" cy="1920496"/>
              </a:xfrm>
              <a:prstGeom prst="rect">
                <a:avLst/>
              </a:prstGeom>
              <a:noFill/>
              <a:ln>
                <a:noFill/>
              </a:ln>
            </p:spPr>
            <p:txBody>
              <a:bodyPr spcFirstLastPara="1" wrap="square" lIns="77809" tIns="77809" rIns="77809" bIns="77809" anchor="t" anchorCtr="0">
                <a:spAutoFit/>
              </a:bodyPr>
              <a:lstStyle/>
              <a:p>
                <a:r>
                  <a:rPr lang="en" sz="1200">
                    <a:solidFill>
                      <a:srgbClr val="7F7F7F"/>
                    </a:solidFill>
                    <a:highlight>
                      <a:schemeClr val="lt1"/>
                    </a:highlight>
                    <a:latin typeface="Open Sans"/>
                    <a:ea typeface="Open Sans"/>
                    <a:cs typeface="Open Sans"/>
                    <a:sym typeface="Open Sans"/>
                  </a:rPr>
                  <a:t>I am not aware that I have received much information from you. A newsletter would be good, or an email bulletin with volunteering opportunities. That may help me to stay loyal to you longer, and I may even consider volunteering for you!</a:t>
                </a:r>
                <a:endParaRPr sz="1200">
                  <a:solidFill>
                    <a:srgbClr val="7F7F7F"/>
                  </a:solidFill>
                  <a:highlight>
                    <a:schemeClr val="lt1"/>
                  </a:highlight>
                  <a:latin typeface="Open Sans"/>
                  <a:ea typeface="Open Sans"/>
                  <a:cs typeface="Open Sans"/>
                  <a:sym typeface="Open Sans"/>
                </a:endParaRPr>
              </a:p>
            </p:txBody>
          </p:sp>
          <p:sp>
            <p:nvSpPr>
              <p:cNvPr id="2034" name="Google Shape;2034;p199"/>
              <p:cNvSpPr txBox="1"/>
              <p:nvPr/>
            </p:nvSpPr>
            <p:spPr>
              <a:xfrm>
                <a:off x="5354875" y="2576225"/>
                <a:ext cx="363301" cy="690929"/>
              </a:xfrm>
              <a:prstGeom prst="rect">
                <a:avLst/>
              </a:prstGeom>
              <a:noFill/>
              <a:ln>
                <a:noFill/>
              </a:ln>
            </p:spPr>
            <p:txBody>
              <a:bodyPr spcFirstLastPara="1" wrap="square" lIns="77809" tIns="77809" rIns="77809" bIns="77809" anchor="t" anchorCtr="0">
                <a:spAutoFit/>
              </a:bodyPr>
              <a:lstStyle/>
              <a:p>
                <a:r>
                  <a:rPr lang="en" sz="2800">
                    <a:solidFill>
                      <a:srgbClr val="319704"/>
                    </a:solidFill>
                    <a:latin typeface="Open Sans Light"/>
                    <a:ea typeface="Open Sans Light"/>
                    <a:cs typeface="Open Sans Light"/>
                    <a:sym typeface="Open Sans Light"/>
                  </a:rPr>
                  <a:t>‘’</a:t>
                </a:r>
                <a:endParaRPr sz="2800">
                  <a:solidFill>
                    <a:srgbClr val="319704"/>
                  </a:solidFill>
                  <a:latin typeface="Open Sans Light"/>
                  <a:ea typeface="Open Sans Light"/>
                  <a:cs typeface="Open Sans Light"/>
                  <a:sym typeface="Open Sans Light"/>
                </a:endParaRPr>
              </a:p>
            </p:txBody>
          </p:sp>
        </p:grpSp>
        <p:sp>
          <p:nvSpPr>
            <p:cNvPr id="2035" name="Google Shape;2035;p199"/>
            <p:cNvSpPr txBox="1"/>
            <p:nvPr/>
          </p:nvSpPr>
          <p:spPr>
            <a:xfrm>
              <a:off x="5454500" y="4715625"/>
              <a:ext cx="2872801" cy="401620"/>
            </a:xfrm>
            <a:prstGeom prst="rect">
              <a:avLst/>
            </a:prstGeom>
            <a:noFill/>
            <a:ln>
              <a:noFill/>
            </a:ln>
          </p:spPr>
          <p:txBody>
            <a:bodyPr spcFirstLastPara="1" wrap="square" lIns="77809" tIns="77809" rIns="77809" bIns="77809" anchor="t" anchorCtr="0">
              <a:spAutoFit/>
            </a:bodyPr>
            <a:lstStyle/>
            <a:p>
              <a:r>
                <a:rPr lang="en" sz="1200" b="1" i="1">
                  <a:solidFill>
                    <a:srgbClr val="449222"/>
                  </a:solidFill>
                  <a:latin typeface="Open Sans"/>
                  <a:ea typeface="Open Sans"/>
                  <a:cs typeface="Open Sans"/>
                  <a:sym typeface="Open Sans"/>
                </a:rPr>
                <a:t>Warm Prestige Positions </a:t>
              </a:r>
              <a:endParaRPr sz="1200" b="1" i="1">
                <a:solidFill>
                  <a:srgbClr val="449222"/>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Google Shape;1846;p193"/>
          <p:cNvSpPr txBox="1">
            <a:spLocks noGrp="1"/>
          </p:cNvSpPr>
          <p:nvPr>
            <p:ph type="title"/>
          </p:nvPr>
        </p:nvSpPr>
        <p:spPr>
          <a:xfrm>
            <a:off x="332185" y="866844"/>
            <a:ext cx="8476596" cy="506553"/>
          </a:xfrm>
          <a:prstGeom prst="rect">
            <a:avLst/>
          </a:prstGeom>
        </p:spPr>
        <p:txBody>
          <a:bodyPr spcFirstLastPara="1" vert="horz" wrap="square" lIns="0" tIns="0" rIns="0" bIns="0" rtlCol="0" anchor="t" anchorCtr="0">
            <a:noAutofit/>
          </a:bodyPr>
          <a:lstStyle/>
          <a:p>
            <a:r>
              <a:rPr lang="en" sz="1617" b="1">
                <a:solidFill>
                  <a:srgbClr val="7F7F7F"/>
                </a:solidFill>
                <a:latin typeface="Open Sans"/>
                <a:ea typeface="Open Sans"/>
                <a:cs typeface="Open Sans"/>
                <a:sym typeface="Open Sans"/>
              </a:rPr>
              <a:t>But when evaluating a ‘cause’, there is a simple 2-step journey that people go on</a:t>
            </a:r>
            <a:endParaRPr sz="1617" b="1">
              <a:solidFill>
                <a:srgbClr val="7F7F7F"/>
              </a:solidFill>
              <a:latin typeface="Open Sans"/>
              <a:ea typeface="Open Sans"/>
              <a:cs typeface="Open Sans"/>
              <a:sym typeface="Open Sans"/>
            </a:endParaRPr>
          </a:p>
        </p:txBody>
      </p:sp>
      <p:sp>
        <p:nvSpPr>
          <p:cNvPr id="1847" name="Google Shape;1847;p193"/>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12</a:t>
            </a:fld>
            <a:endParaRPr/>
          </a:p>
        </p:txBody>
      </p:sp>
      <p:sp>
        <p:nvSpPr>
          <p:cNvPr id="1848" name="Google Shape;1848;p193"/>
          <p:cNvSpPr txBox="1">
            <a:spLocks noGrp="1"/>
          </p:cNvSpPr>
          <p:nvPr>
            <p:ph type="body" idx="4294967295"/>
          </p:nvPr>
        </p:nvSpPr>
        <p:spPr>
          <a:xfrm>
            <a:off x="343511" y="1865213"/>
            <a:ext cx="3958723" cy="3486383"/>
          </a:xfrm>
          <a:prstGeom prst="rect">
            <a:avLst/>
          </a:prstGeom>
          <a:ln w="9525" cap="flat" cmpd="sng">
            <a:solidFill>
              <a:schemeClr val="lt1"/>
            </a:solidFill>
            <a:prstDash val="dot"/>
            <a:round/>
            <a:headEnd type="none" w="sm" len="sm"/>
            <a:tailEnd type="none" w="sm" len="sm"/>
          </a:ln>
        </p:spPr>
        <p:txBody>
          <a:bodyPr spcFirstLastPara="1" vert="horz" wrap="square" lIns="0" tIns="0" rIns="0" bIns="0" rtlCol="0" anchor="t" anchorCtr="0">
            <a:noAutofit/>
          </a:bodyPr>
          <a:lstStyle/>
          <a:p>
            <a:pPr marL="0" indent="0">
              <a:spcBef>
                <a:spcPts val="766"/>
              </a:spcBef>
              <a:buNone/>
            </a:pPr>
            <a:r>
              <a:rPr lang="en" sz="1800" dirty="0">
                <a:solidFill>
                  <a:srgbClr val="000000"/>
                </a:solidFill>
              </a:rPr>
              <a:t>The first step is to define the ‘cause space’ that you’d like to focus on (which is either planned or spontaneous), before applying 3 evaluation lenses to the options available</a:t>
            </a: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r>
              <a:rPr lang="en" sz="1800" dirty="0">
                <a:solidFill>
                  <a:srgbClr val="000000"/>
                </a:solidFill>
              </a:rPr>
              <a:t> </a:t>
            </a:r>
            <a:endParaRPr sz="1800" dirty="0">
              <a:solidFill>
                <a:srgbClr val="000000"/>
              </a:solidFill>
            </a:endParaRPr>
          </a:p>
          <a:p>
            <a:pPr marL="0" indent="0">
              <a:spcBef>
                <a:spcPts val="766"/>
              </a:spcBef>
              <a:buNone/>
            </a:pPr>
            <a:r>
              <a:rPr lang="en" sz="1800" dirty="0">
                <a:solidFill>
                  <a:srgbClr val="000000"/>
                </a:solidFill>
              </a:rPr>
              <a:t>.</a:t>
            </a: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b="1" dirty="0">
              <a:latin typeface="Open Sans"/>
              <a:ea typeface="Open Sans"/>
              <a:cs typeface="Open Sans"/>
              <a:sym typeface="Open Sans"/>
            </a:endParaRPr>
          </a:p>
          <a:p>
            <a:pPr marL="0" indent="0">
              <a:spcBef>
                <a:spcPts val="766"/>
              </a:spcBef>
              <a:spcAft>
                <a:spcPts val="766"/>
              </a:spcAft>
              <a:buNone/>
            </a:pPr>
            <a:endParaRPr sz="1800" b="1" dirty="0">
              <a:latin typeface="Open Sans"/>
              <a:ea typeface="Open Sans"/>
              <a:cs typeface="Open Sans"/>
              <a:sym typeface="Open Sans"/>
            </a:endParaRPr>
          </a:p>
        </p:txBody>
      </p:sp>
      <p:grpSp>
        <p:nvGrpSpPr>
          <p:cNvPr id="1849" name="Google Shape;1849;p193"/>
          <p:cNvGrpSpPr/>
          <p:nvPr/>
        </p:nvGrpSpPr>
        <p:grpSpPr>
          <a:xfrm>
            <a:off x="5076149" y="1827745"/>
            <a:ext cx="3800515" cy="2098589"/>
            <a:chOff x="5354875" y="2576225"/>
            <a:chExt cx="3072050" cy="2465843"/>
          </a:xfrm>
        </p:grpSpPr>
        <p:sp>
          <p:nvSpPr>
            <p:cNvPr id="1850" name="Google Shape;1850;p193"/>
            <p:cNvSpPr txBox="1"/>
            <p:nvPr/>
          </p:nvSpPr>
          <p:spPr>
            <a:xfrm>
              <a:off x="5426925" y="2918225"/>
              <a:ext cx="3000000" cy="2123843"/>
            </a:xfrm>
            <a:prstGeom prst="rect">
              <a:avLst/>
            </a:prstGeom>
            <a:noFill/>
            <a:ln>
              <a:noFill/>
            </a:ln>
          </p:spPr>
          <p:txBody>
            <a:bodyPr spcFirstLastPara="1" wrap="square" lIns="77809" tIns="77809" rIns="77809" bIns="77809" anchor="t" anchorCtr="0">
              <a:spAutoFit/>
            </a:bodyPr>
            <a:lstStyle/>
            <a:p>
              <a:r>
                <a:rPr lang="en" sz="1532">
                  <a:solidFill>
                    <a:srgbClr val="7F7F7F"/>
                  </a:solidFill>
                  <a:highlight>
                    <a:schemeClr val="lt1"/>
                  </a:highlight>
                  <a:latin typeface="Open Sans"/>
                  <a:ea typeface="Open Sans"/>
                  <a:cs typeface="Open Sans"/>
                  <a:sym typeface="Open Sans"/>
                </a:rPr>
                <a:t>I decided to donate to them both because I care very strongly about the environment and these two charities did the best work on the ground, while publicising the issues.</a:t>
              </a:r>
              <a:endParaRPr sz="1532">
                <a:solidFill>
                  <a:srgbClr val="7F7F7F"/>
                </a:solidFill>
                <a:highlight>
                  <a:schemeClr val="lt1"/>
                </a:highlight>
                <a:latin typeface="Open Sans"/>
                <a:ea typeface="Open Sans"/>
                <a:cs typeface="Open Sans"/>
                <a:sym typeface="Open Sans"/>
              </a:endParaRPr>
            </a:p>
          </p:txBody>
        </p:sp>
        <p:sp>
          <p:nvSpPr>
            <p:cNvPr id="1851" name="Google Shape;1851;p193"/>
            <p:cNvSpPr txBox="1"/>
            <p:nvPr/>
          </p:nvSpPr>
          <p:spPr>
            <a:xfrm>
              <a:off x="5354875" y="2576225"/>
              <a:ext cx="363301"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852" name="Google Shape;1852;p193"/>
          <p:cNvSpPr txBox="1"/>
          <p:nvPr/>
        </p:nvSpPr>
        <p:spPr>
          <a:xfrm>
            <a:off x="5140000" y="3469319"/>
            <a:ext cx="2444936" cy="392908"/>
          </a:xfrm>
          <a:prstGeom prst="rect">
            <a:avLst/>
          </a:prstGeom>
          <a:noFill/>
          <a:ln>
            <a:noFill/>
          </a:ln>
        </p:spPr>
        <p:txBody>
          <a:bodyPr spcFirstLastPara="1" wrap="square" lIns="77809" tIns="77809" rIns="77809" bIns="77809" anchor="t" anchorCtr="0">
            <a:spAutoFit/>
          </a:bodyPr>
          <a:lstStyle/>
          <a:p>
            <a:r>
              <a:rPr lang="en" sz="1532" b="1" i="1">
                <a:solidFill>
                  <a:srgbClr val="449222"/>
                </a:solidFill>
                <a:latin typeface="Open Sans"/>
                <a:ea typeface="Open Sans"/>
                <a:cs typeface="Open Sans"/>
                <a:sym typeface="Open Sans"/>
              </a:rPr>
              <a:t>City Prosperity</a:t>
            </a:r>
            <a:endParaRPr sz="1532" b="1" i="1">
              <a:solidFill>
                <a:srgbClr val="449222"/>
              </a:solidFill>
              <a:latin typeface="Open Sans"/>
              <a:ea typeface="Open Sans"/>
              <a:cs typeface="Open Sans"/>
              <a:sym typeface="Open Sans"/>
            </a:endParaRPr>
          </a:p>
        </p:txBody>
      </p:sp>
      <p:grpSp>
        <p:nvGrpSpPr>
          <p:cNvPr id="1853" name="Google Shape;1853;p193"/>
          <p:cNvGrpSpPr/>
          <p:nvPr/>
        </p:nvGrpSpPr>
        <p:grpSpPr>
          <a:xfrm>
            <a:off x="267336" y="3589149"/>
            <a:ext cx="1440847" cy="580596"/>
            <a:chOff x="314125" y="3350475"/>
            <a:chExt cx="4182300" cy="682200"/>
          </a:xfrm>
        </p:grpSpPr>
        <p:sp>
          <p:nvSpPr>
            <p:cNvPr id="1854" name="Google Shape;1854;p193"/>
            <p:cNvSpPr/>
            <p:nvPr/>
          </p:nvSpPr>
          <p:spPr>
            <a:xfrm>
              <a:off x="314125" y="3350475"/>
              <a:ext cx="4182300" cy="682200"/>
            </a:xfrm>
            <a:prstGeom prst="roundRect">
              <a:avLst>
                <a:gd name="adj" fmla="val 16667"/>
              </a:avLst>
            </a:prstGeom>
            <a:solidFill>
              <a:srgbClr val="9E9E9E"/>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851" b="1">
                <a:solidFill>
                  <a:schemeClr val="lt1"/>
                </a:solidFill>
                <a:latin typeface="Open Sans"/>
                <a:ea typeface="Open Sans"/>
                <a:cs typeface="Open Sans"/>
                <a:sym typeface="Open Sans"/>
              </a:endParaRPr>
            </a:p>
          </p:txBody>
        </p:sp>
        <p:sp>
          <p:nvSpPr>
            <p:cNvPr id="1855" name="Google Shape;1855;p193"/>
            <p:cNvSpPr txBox="1"/>
            <p:nvPr/>
          </p:nvSpPr>
          <p:spPr>
            <a:xfrm>
              <a:off x="383325" y="3412697"/>
              <a:ext cx="4004401" cy="553808"/>
            </a:xfrm>
            <a:prstGeom prst="rect">
              <a:avLst/>
            </a:prstGeom>
            <a:solidFill>
              <a:srgbClr val="9E9E9E"/>
            </a:solidFill>
            <a:ln>
              <a:noFill/>
            </a:ln>
          </p:spPr>
          <p:txBody>
            <a:bodyPr spcFirstLastPara="1" wrap="square" lIns="77809" tIns="77809" rIns="77809" bIns="77809" anchor="t" anchorCtr="0">
              <a:spAutoFit/>
            </a:bodyPr>
            <a:lstStyle/>
            <a:p>
              <a:pPr algn="ctr"/>
              <a:r>
                <a:rPr lang="en" sz="1021" b="1">
                  <a:solidFill>
                    <a:schemeClr val="lt1"/>
                  </a:solidFill>
                  <a:latin typeface="Open Sans"/>
                  <a:ea typeface="Open Sans"/>
                  <a:cs typeface="Open Sans"/>
                  <a:sym typeface="Open Sans"/>
                </a:rPr>
                <a:t>Personal Experience</a:t>
              </a:r>
              <a:endParaRPr sz="1021" b="1">
                <a:solidFill>
                  <a:schemeClr val="lt1"/>
                </a:solidFill>
                <a:latin typeface="Open Sans"/>
                <a:ea typeface="Open Sans"/>
                <a:cs typeface="Open Sans"/>
                <a:sym typeface="Open Sans"/>
              </a:endParaRPr>
            </a:p>
          </p:txBody>
        </p:sp>
      </p:grpSp>
      <p:grpSp>
        <p:nvGrpSpPr>
          <p:cNvPr id="1856" name="Google Shape;1856;p193"/>
          <p:cNvGrpSpPr/>
          <p:nvPr/>
        </p:nvGrpSpPr>
        <p:grpSpPr>
          <a:xfrm>
            <a:off x="1758910" y="3589149"/>
            <a:ext cx="1440847" cy="580596"/>
            <a:chOff x="314125" y="3350475"/>
            <a:chExt cx="4182300" cy="682200"/>
          </a:xfrm>
        </p:grpSpPr>
        <p:sp>
          <p:nvSpPr>
            <p:cNvPr id="1857" name="Google Shape;1857;p193"/>
            <p:cNvSpPr/>
            <p:nvPr/>
          </p:nvSpPr>
          <p:spPr>
            <a:xfrm>
              <a:off x="314125" y="3350475"/>
              <a:ext cx="4182300" cy="682200"/>
            </a:xfrm>
            <a:prstGeom prst="roundRect">
              <a:avLst>
                <a:gd name="adj" fmla="val 16667"/>
              </a:avLst>
            </a:prstGeom>
            <a:solidFill>
              <a:srgbClr val="9E9E9E"/>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851" b="1">
                <a:solidFill>
                  <a:schemeClr val="lt1"/>
                </a:solidFill>
                <a:latin typeface="Open Sans"/>
                <a:ea typeface="Open Sans"/>
                <a:cs typeface="Open Sans"/>
                <a:sym typeface="Open Sans"/>
              </a:endParaRPr>
            </a:p>
          </p:txBody>
        </p:sp>
        <p:sp>
          <p:nvSpPr>
            <p:cNvPr id="1858" name="Google Shape;1858;p193"/>
            <p:cNvSpPr txBox="1"/>
            <p:nvPr/>
          </p:nvSpPr>
          <p:spPr>
            <a:xfrm>
              <a:off x="383325" y="3392923"/>
              <a:ext cx="4004401" cy="553808"/>
            </a:xfrm>
            <a:prstGeom prst="rect">
              <a:avLst/>
            </a:prstGeom>
            <a:solidFill>
              <a:srgbClr val="9E9E9E"/>
            </a:solidFill>
            <a:ln>
              <a:noFill/>
            </a:ln>
          </p:spPr>
          <p:txBody>
            <a:bodyPr spcFirstLastPara="1" wrap="square" lIns="77809" tIns="77809" rIns="77809" bIns="77809" anchor="t" anchorCtr="0">
              <a:spAutoFit/>
            </a:bodyPr>
            <a:lstStyle/>
            <a:p>
              <a:pPr algn="ctr"/>
              <a:r>
                <a:rPr lang="en" sz="1021" b="1">
                  <a:solidFill>
                    <a:schemeClr val="lt1"/>
                  </a:solidFill>
                  <a:latin typeface="Open Sans"/>
                  <a:ea typeface="Open Sans"/>
                  <a:cs typeface="Open Sans"/>
                  <a:sym typeface="Open Sans"/>
                </a:rPr>
                <a:t>Thematic </a:t>
              </a:r>
              <a:endParaRPr sz="1021" b="1">
                <a:solidFill>
                  <a:schemeClr val="lt1"/>
                </a:solidFill>
                <a:latin typeface="Open Sans"/>
                <a:ea typeface="Open Sans"/>
                <a:cs typeface="Open Sans"/>
                <a:sym typeface="Open Sans"/>
              </a:endParaRPr>
            </a:p>
            <a:p>
              <a:pPr algn="ctr"/>
              <a:r>
                <a:rPr lang="en" sz="1021" b="1">
                  <a:solidFill>
                    <a:schemeClr val="lt1"/>
                  </a:solidFill>
                  <a:latin typeface="Open Sans"/>
                  <a:ea typeface="Open Sans"/>
                  <a:cs typeface="Open Sans"/>
                  <a:sym typeface="Open Sans"/>
                </a:rPr>
                <a:t>Interest</a:t>
              </a:r>
              <a:endParaRPr sz="1021" b="1">
                <a:solidFill>
                  <a:schemeClr val="lt1"/>
                </a:solidFill>
                <a:latin typeface="Open Sans"/>
                <a:ea typeface="Open Sans"/>
                <a:cs typeface="Open Sans"/>
                <a:sym typeface="Open Sans"/>
              </a:endParaRPr>
            </a:p>
          </p:txBody>
        </p:sp>
      </p:grpSp>
      <p:grpSp>
        <p:nvGrpSpPr>
          <p:cNvPr id="1859" name="Google Shape;1859;p193"/>
          <p:cNvGrpSpPr/>
          <p:nvPr/>
        </p:nvGrpSpPr>
        <p:grpSpPr>
          <a:xfrm>
            <a:off x="3315336" y="3589149"/>
            <a:ext cx="1440847" cy="580596"/>
            <a:chOff x="314125" y="3350475"/>
            <a:chExt cx="4182300" cy="682200"/>
          </a:xfrm>
        </p:grpSpPr>
        <p:sp>
          <p:nvSpPr>
            <p:cNvPr id="1860" name="Google Shape;1860;p193"/>
            <p:cNvSpPr/>
            <p:nvPr/>
          </p:nvSpPr>
          <p:spPr>
            <a:xfrm>
              <a:off x="314125" y="3350475"/>
              <a:ext cx="4182300" cy="682200"/>
            </a:xfrm>
            <a:prstGeom prst="roundRect">
              <a:avLst>
                <a:gd name="adj" fmla="val 16667"/>
              </a:avLst>
            </a:prstGeom>
            <a:solidFill>
              <a:srgbClr val="9E9E9E"/>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851" b="1">
                <a:solidFill>
                  <a:schemeClr val="lt1"/>
                </a:solidFill>
                <a:latin typeface="Open Sans"/>
                <a:ea typeface="Open Sans"/>
                <a:cs typeface="Open Sans"/>
                <a:sym typeface="Open Sans"/>
              </a:endParaRPr>
            </a:p>
          </p:txBody>
        </p:sp>
        <p:sp>
          <p:nvSpPr>
            <p:cNvPr id="1861" name="Google Shape;1861;p193"/>
            <p:cNvSpPr txBox="1"/>
            <p:nvPr/>
          </p:nvSpPr>
          <p:spPr>
            <a:xfrm>
              <a:off x="383325" y="3402809"/>
              <a:ext cx="4004401" cy="553808"/>
            </a:xfrm>
            <a:prstGeom prst="rect">
              <a:avLst/>
            </a:prstGeom>
            <a:solidFill>
              <a:srgbClr val="9E9E9E"/>
            </a:solidFill>
            <a:ln>
              <a:noFill/>
            </a:ln>
          </p:spPr>
          <p:txBody>
            <a:bodyPr spcFirstLastPara="1" wrap="square" lIns="77809" tIns="77809" rIns="77809" bIns="77809" anchor="t" anchorCtr="0">
              <a:spAutoFit/>
            </a:bodyPr>
            <a:lstStyle/>
            <a:p>
              <a:pPr algn="ctr"/>
              <a:r>
                <a:rPr lang="en" sz="1021" b="1">
                  <a:solidFill>
                    <a:schemeClr val="lt1"/>
                  </a:solidFill>
                  <a:latin typeface="Open Sans"/>
                  <a:ea typeface="Open Sans"/>
                  <a:cs typeface="Open Sans"/>
                  <a:sym typeface="Open Sans"/>
                </a:rPr>
                <a:t>Urgent </a:t>
              </a:r>
              <a:endParaRPr sz="1021" b="1">
                <a:solidFill>
                  <a:schemeClr val="lt1"/>
                </a:solidFill>
                <a:latin typeface="Open Sans"/>
                <a:ea typeface="Open Sans"/>
                <a:cs typeface="Open Sans"/>
                <a:sym typeface="Open Sans"/>
              </a:endParaRPr>
            </a:p>
            <a:p>
              <a:pPr algn="ctr"/>
              <a:r>
                <a:rPr lang="en" sz="1021" b="1">
                  <a:solidFill>
                    <a:schemeClr val="lt1"/>
                  </a:solidFill>
                  <a:latin typeface="Open Sans"/>
                  <a:ea typeface="Open Sans"/>
                  <a:cs typeface="Open Sans"/>
                  <a:sym typeface="Open Sans"/>
                </a:rPr>
                <a:t>Need</a:t>
              </a:r>
              <a:endParaRPr sz="1021" b="1">
                <a:solidFill>
                  <a:schemeClr val="lt1"/>
                </a:solidFill>
                <a:latin typeface="Open Sans"/>
                <a:ea typeface="Open Sans"/>
                <a:cs typeface="Open Sans"/>
                <a:sym typeface="Open Sans"/>
              </a:endParaRPr>
            </a:p>
          </p:txBody>
        </p:sp>
      </p:grpSp>
      <p:sp>
        <p:nvSpPr>
          <p:cNvPr id="1862" name="Google Shape;1862;p193"/>
          <p:cNvSpPr txBox="1"/>
          <p:nvPr/>
        </p:nvSpPr>
        <p:spPr>
          <a:xfrm>
            <a:off x="1048404" y="3231256"/>
            <a:ext cx="1337872" cy="288071"/>
          </a:xfrm>
          <a:prstGeom prst="rect">
            <a:avLst/>
          </a:prstGeom>
          <a:noFill/>
          <a:ln>
            <a:noFill/>
          </a:ln>
        </p:spPr>
        <p:txBody>
          <a:bodyPr spcFirstLastPara="1" wrap="square" lIns="77809" tIns="77809" rIns="77809" bIns="77809" anchor="t" anchorCtr="0">
            <a:spAutoFit/>
          </a:bodyPr>
          <a:lstStyle/>
          <a:p>
            <a:pPr algn="ctr"/>
            <a:r>
              <a:rPr lang="en" sz="851">
                <a:latin typeface="Open Sans Light"/>
                <a:ea typeface="Open Sans Light"/>
                <a:cs typeface="Open Sans Light"/>
                <a:sym typeface="Open Sans Light"/>
              </a:rPr>
              <a:t>Planned</a:t>
            </a:r>
            <a:endParaRPr sz="851">
              <a:latin typeface="Open Sans Light"/>
              <a:ea typeface="Open Sans Light"/>
              <a:cs typeface="Open Sans Light"/>
              <a:sym typeface="Open Sans Light"/>
            </a:endParaRPr>
          </a:p>
        </p:txBody>
      </p:sp>
      <p:cxnSp>
        <p:nvCxnSpPr>
          <p:cNvPr id="1863" name="Google Shape;1863;p193"/>
          <p:cNvCxnSpPr>
            <a:stCxn id="1861" idx="1"/>
          </p:cNvCxnSpPr>
          <p:nvPr/>
        </p:nvCxnSpPr>
        <p:spPr>
          <a:xfrm flipH="1">
            <a:off x="3339175" y="3869352"/>
            <a:ext cx="1" cy="125"/>
          </a:xfrm>
          <a:prstGeom prst="straightConnector1">
            <a:avLst/>
          </a:prstGeom>
          <a:noFill/>
          <a:ln w="9525" cap="flat" cmpd="sng">
            <a:solidFill>
              <a:schemeClr val="dk2"/>
            </a:solidFill>
            <a:prstDash val="solid"/>
            <a:round/>
            <a:headEnd type="none" w="med" len="med"/>
            <a:tailEnd type="none" w="med" len="med"/>
          </a:ln>
        </p:spPr>
      </p:cxnSp>
      <p:cxnSp>
        <p:nvCxnSpPr>
          <p:cNvPr id="1864" name="Google Shape;1864;p193"/>
          <p:cNvCxnSpPr/>
          <p:nvPr/>
        </p:nvCxnSpPr>
        <p:spPr>
          <a:xfrm>
            <a:off x="3249128" y="3221744"/>
            <a:ext cx="15830" cy="354894"/>
          </a:xfrm>
          <a:prstGeom prst="straightConnector1">
            <a:avLst/>
          </a:prstGeom>
          <a:noFill/>
          <a:ln w="9525" cap="flat" cmpd="sng">
            <a:solidFill>
              <a:schemeClr val="lt2"/>
            </a:solidFill>
            <a:prstDash val="dot"/>
            <a:round/>
            <a:headEnd type="none" w="med" len="med"/>
            <a:tailEnd type="none" w="med" len="med"/>
          </a:ln>
        </p:spPr>
      </p:cxnSp>
      <p:sp>
        <p:nvSpPr>
          <p:cNvPr id="1865" name="Google Shape;1865;p193"/>
          <p:cNvSpPr txBox="1"/>
          <p:nvPr/>
        </p:nvSpPr>
        <p:spPr>
          <a:xfrm>
            <a:off x="3318192" y="3231256"/>
            <a:ext cx="1337872" cy="288071"/>
          </a:xfrm>
          <a:prstGeom prst="rect">
            <a:avLst/>
          </a:prstGeom>
          <a:noFill/>
          <a:ln w="9525" cap="flat" cmpd="sng">
            <a:solidFill>
              <a:schemeClr val="lt1"/>
            </a:solidFill>
            <a:prstDash val="solid"/>
            <a:round/>
            <a:headEnd type="none" w="sm" len="sm"/>
            <a:tailEnd type="none" w="sm" len="sm"/>
          </a:ln>
        </p:spPr>
        <p:txBody>
          <a:bodyPr spcFirstLastPara="1" wrap="square" lIns="77809" tIns="77809" rIns="77809" bIns="77809" anchor="t" anchorCtr="0">
            <a:spAutoFit/>
          </a:bodyPr>
          <a:lstStyle/>
          <a:p>
            <a:pPr algn="ctr"/>
            <a:r>
              <a:rPr lang="en" sz="851">
                <a:latin typeface="Open Sans Light"/>
                <a:ea typeface="Open Sans Light"/>
                <a:cs typeface="Open Sans Light"/>
                <a:sym typeface="Open Sans Light"/>
              </a:rPr>
              <a:t>Spontaneous</a:t>
            </a:r>
            <a:endParaRPr sz="851">
              <a:latin typeface="Open Sans Light"/>
              <a:ea typeface="Open Sans Light"/>
              <a:cs typeface="Open Sans Light"/>
              <a:sym typeface="Open Sans Light"/>
            </a:endParaRPr>
          </a:p>
        </p:txBody>
      </p:sp>
      <p:cxnSp>
        <p:nvCxnSpPr>
          <p:cNvPr id="1866" name="Google Shape;1866;p193"/>
          <p:cNvCxnSpPr/>
          <p:nvPr/>
        </p:nvCxnSpPr>
        <p:spPr>
          <a:xfrm>
            <a:off x="1048404" y="3523298"/>
            <a:ext cx="1237021" cy="0"/>
          </a:xfrm>
          <a:prstGeom prst="straightConnector1">
            <a:avLst/>
          </a:prstGeom>
          <a:noFill/>
          <a:ln w="9525" cap="flat" cmpd="sng">
            <a:solidFill>
              <a:srgbClr val="858585"/>
            </a:solidFill>
            <a:prstDash val="dot"/>
            <a:round/>
            <a:headEnd type="none" w="med" len="med"/>
            <a:tailEnd type="none" w="med" len="med"/>
          </a:ln>
        </p:spPr>
      </p:cxnSp>
      <p:cxnSp>
        <p:nvCxnSpPr>
          <p:cNvPr id="1867" name="Google Shape;1867;p193"/>
          <p:cNvCxnSpPr/>
          <p:nvPr/>
        </p:nvCxnSpPr>
        <p:spPr>
          <a:xfrm>
            <a:off x="3662872" y="3519511"/>
            <a:ext cx="762638" cy="3830"/>
          </a:xfrm>
          <a:prstGeom prst="straightConnector1">
            <a:avLst/>
          </a:prstGeom>
          <a:noFill/>
          <a:ln w="9525" cap="flat" cmpd="sng">
            <a:solidFill>
              <a:srgbClr val="858585"/>
            </a:solidFill>
            <a:prstDash val="dot"/>
            <a:round/>
            <a:headEnd type="none" w="med" len="med"/>
            <a:tailEnd type="none" w="med" len="med"/>
          </a:ln>
        </p:spPr>
      </p:cxnSp>
      <p:cxnSp>
        <p:nvCxnSpPr>
          <p:cNvPr id="1868" name="Google Shape;1868;p193"/>
          <p:cNvCxnSpPr/>
          <p:nvPr/>
        </p:nvCxnSpPr>
        <p:spPr>
          <a:xfrm>
            <a:off x="1048404" y="4301511"/>
            <a:ext cx="2965277" cy="4340"/>
          </a:xfrm>
          <a:prstGeom prst="straightConnector1">
            <a:avLst/>
          </a:prstGeom>
          <a:noFill/>
          <a:ln w="9525" cap="flat" cmpd="sng">
            <a:solidFill>
              <a:srgbClr val="858585"/>
            </a:solidFill>
            <a:prstDash val="dot"/>
            <a:round/>
            <a:headEnd type="none" w="med" len="med"/>
            <a:tailEnd type="none" w="med" len="med"/>
          </a:ln>
        </p:spPr>
      </p:cxnSp>
      <p:sp>
        <p:nvSpPr>
          <p:cNvPr id="1869" name="Google Shape;1869;p193"/>
          <p:cNvSpPr txBox="1"/>
          <p:nvPr/>
        </p:nvSpPr>
        <p:spPr>
          <a:xfrm>
            <a:off x="1095777" y="5050178"/>
            <a:ext cx="2906298" cy="576099"/>
          </a:xfrm>
          <a:prstGeom prst="rect">
            <a:avLst/>
          </a:prstGeom>
          <a:solidFill>
            <a:srgbClr val="D8D8D8"/>
          </a:solidFill>
          <a:ln>
            <a:noFill/>
          </a:ln>
        </p:spPr>
        <p:txBody>
          <a:bodyPr spcFirstLastPara="1" wrap="square" lIns="77809" tIns="77809" rIns="77809" bIns="77809" anchor="t" anchorCtr="0">
            <a:spAutoFit/>
          </a:bodyPr>
          <a:lstStyle/>
          <a:p>
            <a:pPr algn="ctr"/>
            <a:r>
              <a:rPr lang="en" sz="1021" b="1">
                <a:latin typeface="Open Sans"/>
                <a:ea typeface="Open Sans"/>
                <a:cs typeface="Open Sans"/>
                <a:sym typeface="Open Sans"/>
              </a:rPr>
              <a:t>Who’s underrepresented but inspiring ?</a:t>
            </a:r>
            <a:endParaRPr sz="1021" b="1">
              <a:latin typeface="Open Sans"/>
              <a:ea typeface="Open Sans"/>
              <a:cs typeface="Open Sans"/>
              <a:sym typeface="Open Sans"/>
            </a:endParaRPr>
          </a:p>
          <a:p>
            <a:pPr algn="ctr"/>
            <a:r>
              <a:rPr lang="en" sz="851">
                <a:latin typeface="Open Sans Light"/>
                <a:ea typeface="Open Sans Light"/>
                <a:cs typeface="Open Sans Light"/>
                <a:sym typeface="Open Sans Light"/>
              </a:rPr>
              <a:t>Who’s small and innovative/approaching an issue in a unique or nuanced way?</a:t>
            </a:r>
            <a:endParaRPr sz="851">
              <a:latin typeface="Open Sans Light"/>
              <a:ea typeface="Open Sans Light"/>
              <a:cs typeface="Open Sans Light"/>
              <a:sym typeface="Open Sans Light"/>
            </a:endParaRPr>
          </a:p>
        </p:txBody>
      </p:sp>
      <p:sp>
        <p:nvSpPr>
          <p:cNvPr id="1870" name="Google Shape;1870;p193"/>
          <p:cNvSpPr txBox="1"/>
          <p:nvPr/>
        </p:nvSpPr>
        <p:spPr>
          <a:xfrm>
            <a:off x="1095777" y="5698688"/>
            <a:ext cx="2906298" cy="576099"/>
          </a:xfrm>
          <a:prstGeom prst="rect">
            <a:avLst/>
          </a:prstGeom>
          <a:solidFill>
            <a:srgbClr val="D8D8D8"/>
          </a:solidFill>
          <a:ln>
            <a:noFill/>
          </a:ln>
        </p:spPr>
        <p:txBody>
          <a:bodyPr spcFirstLastPara="1" wrap="square" lIns="77809" tIns="77809" rIns="77809" bIns="77809" anchor="t" anchorCtr="0">
            <a:spAutoFit/>
          </a:bodyPr>
          <a:lstStyle/>
          <a:p>
            <a:pPr algn="ctr"/>
            <a:r>
              <a:rPr lang="en" sz="1021" b="1">
                <a:latin typeface="Open Sans"/>
                <a:ea typeface="Open Sans"/>
                <a:cs typeface="Open Sans"/>
                <a:sym typeface="Open Sans"/>
              </a:rPr>
              <a:t>Who’s local &amp; tackling this close to home?</a:t>
            </a:r>
            <a:endParaRPr sz="1021" b="1">
              <a:latin typeface="Open Sans"/>
              <a:ea typeface="Open Sans"/>
              <a:cs typeface="Open Sans"/>
              <a:sym typeface="Open Sans"/>
            </a:endParaRPr>
          </a:p>
          <a:p>
            <a:pPr algn="ctr"/>
            <a:r>
              <a:rPr lang="en" sz="851">
                <a:latin typeface="Open Sans Light"/>
                <a:ea typeface="Open Sans Light"/>
                <a:cs typeface="Open Sans Light"/>
                <a:sym typeface="Open Sans Light"/>
              </a:rPr>
              <a:t>Who am I connected too? Who’s having an impact in my community?</a:t>
            </a:r>
            <a:endParaRPr sz="851">
              <a:latin typeface="Open Sans Light"/>
              <a:ea typeface="Open Sans Light"/>
              <a:cs typeface="Open Sans Light"/>
              <a:sym typeface="Open Sans Light"/>
            </a:endParaRPr>
          </a:p>
        </p:txBody>
      </p:sp>
      <p:sp>
        <p:nvSpPr>
          <p:cNvPr id="1871" name="Google Shape;1871;p193"/>
          <p:cNvSpPr txBox="1"/>
          <p:nvPr/>
        </p:nvSpPr>
        <p:spPr>
          <a:xfrm>
            <a:off x="1095777" y="4401667"/>
            <a:ext cx="2906298" cy="576099"/>
          </a:xfrm>
          <a:prstGeom prst="rect">
            <a:avLst/>
          </a:prstGeom>
          <a:solidFill>
            <a:srgbClr val="D8D8D8"/>
          </a:solidFill>
          <a:ln>
            <a:noFill/>
          </a:ln>
        </p:spPr>
        <p:txBody>
          <a:bodyPr spcFirstLastPara="1" wrap="square" lIns="77809" tIns="77809" rIns="77809" bIns="77809" anchor="t" anchorCtr="0">
            <a:spAutoFit/>
          </a:bodyPr>
          <a:lstStyle/>
          <a:p>
            <a:pPr algn="ctr"/>
            <a:r>
              <a:rPr lang="en" sz="1021" b="1">
                <a:latin typeface="Open Sans"/>
                <a:ea typeface="Open Sans"/>
                <a:cs typeface="Open Sans"/>
                <a:sym typeface="Open Sans"/>
              </a:rPr>
              <a:t>Who’s the best charity tackling this issue?</a:t>
            </a:r>
            <a:endParaRPr sz="1021" b="1">
              <a:latin typeface="Open Sans"/>
              <a:ea typeface="Open Sans"/>
              <a:cs typeface="Open Sans"/>
              <a:sym typeface="Open Sans"/>
            </a:endParaRPr>
          </a:p>
          <a:p>
            <a:pPr algn="ctr"/>
            <a:r>
              <a:rPr lang="en" sz="851">
                <a:latin typeface="Open Sans Light"/>
                <a:ea typeface="Open Sans Light"/>
                <a:cs typeface="Open Sans Light"/>
                <a:sym typeface="Open Sans Light"/>
              </a:rPr>
              <a:t>Who’s having the biggest impact/who’s making the biggest claims/who’s in the news?</a:t>
            </a:r>
            <a:endParaRPr sz="851">
              <a:latin typeface="Open Sans Light"/>
              <a:ea typeface="Open Sans Light"/>
              <a:cs typeface="Open Sans Light"/>
              <a:sym typeface="Open Sans Light"/>
            </a:endParaRPr>
          </a:p>
        </p:txBody>
      </p:sp>
      <p:grpSp>
        <p:nvGrpSpPr>
          <p:cNvPr id="1872" name="Google Shape;1872;p193"/>
          <p:cNvGrpSpPr/>
          <p:nvPr/>
        </p:nvGrpSpPr>
        <p:grpSpPr>
          <a:xfrm>
            <a:off x="5076149" y="3773277"/>
            <a:ext cx="3732632" cy="2570129"/>
            <a:chOff x="5354875" y="2576225"/>
            <a:chExt cx="3072050" cy="3019901"/>
          </a:xfrm>
        </p:grpSpPr>
        <p:sp>
          <p:nvSpPr>
            <p:cNvPr id="1873" name="Google Shape;1873;p193"/>
            <p:cNvSpPr txBox="1"/>
            <p:nvPr/>
          </p:nvSpPr>
          <p:spPr>
            <a:xfrm>
              <a:off x="5426925" y="2918225"/>
              <a:ext cx="3000000" cy="2677901"/>
            </a:xfrm>
            <a:prstGeom prst="rect">
              <a:avLst/>
            </a:prstGeom>
            <a:noFill/>
            <a:ln>
              <a:noFill/>
            </a:ln>
          </p:spPr>
          <p:txBody>
            <a:bodyPr spcFirstLastPara="1" wrap="square" lIns="77809" tIns="77809" rIns="77809" bIns="77809" anchor="t" anchorCtr="0">
              <a:spAutoFit/>
            </a:bodyPr>
            <a:lstStyle/>
            <a:p>
              <a:r>
                <a:rPr lang="en" sz="1532" dirty="0">
                  <a:solidFill>
                    <a:srgbClr val="7F7F7F"/>
                  </a:solidFill>
                  <a:highlight>
                    <a:schemeClr val="lt1"/>
                  </a:highlight>
                  <a:latin typeface="Open Sans"/>
                  <a:ea typeface="Open Sans"/>
                  <a:cs typeface="Open Sans"/>
                  <a:sym typeface="Open Sans"/>
                </a:rPr>
                <a:t>The Archers Project is a local charity helping homeless people and they are so appreciative for donations and help vulnerable homeless people in Sheffield. Anyone could find themselves homeless! </a:t>
              </a:r>
              <a:endParaRPr sz="1532" dirty="0">
                <a:solidFill>
                  <a:srgbClr val="7F7F7F"/>
                </a:solidFill>
                <a:highlight>
                  <a:schemeClr val="lt1"/>
                </a:highlight>
                <a:latin typeface="Open Sans"/>
                <a:ea typeface="Open Sans"/>
                <a:cs typeface="Open Sans"/>
                <a:sym typeface="Open Sans"/>
              </a:endParaRPr>
            </a:p>
          </p:txBody>
        </p:sp>
        <p:sp>
          <p:nvSpPr>
            <p:cNvPr id="1874" name="Google Shape;1874;p193"/>
            <p:cNvSpPr txBox="1"/>
            <p:nvPr/>
          </p:nvSpPr>
          <p:spPr>
            <a:xfrm>
              <a:off x="5354875" y="2576225"/>
              <a:ext cx="363301"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875" name="Google Shape;1875;p193"/>
          <p:cNvSpPr txBox="1"/>
          <p:nvPr/>
        </p:nvSpPr>
        <p:spPr>
          <a:xfrm>
            <a:off x="5140000" y="5479702"/>
            <a:ext cx="2444936" cy="392908"/>
          </a:xfrm>
          <a:prstGeom prst="rect">
            <a:avLst/>
          </a:prstGeom>
          <a:noFill/>
          <a:ln>
            <a:noFill/>
          </a:ln>
        </p:spPr>
        <p:txBody>
          <a:bodyPr spcFirstLastPara="1" wrap="square" lIns="77809" tIns="77809" rIns="77809" bIns="77809" anchor="t" anchorCtr="0">
            <a:spAutoFit/>
          </a:bodyPr>
          <a:lstStyle/>
          <a:p>
            <a:r>
              <a:rPr lang="en" sz="1532" b="1" i="1">
                <a:solidFill>
                  <a:srgbClr val="449222"/>
                </a:solidFill>
                <a:latin typeface="Open Sans"/>
                <a:ea typeface="Open Sans"/>
                <a:cs typeface="Open Sans"/>
                <a:sym typeface="Open Sans"/>
              </a:rPr>
              <a:t>Domestic Success</a:t>
            </a:r>
            <a:endParaRPr sz="1532" b="1" i="1">
              <a:solidFill>
                <a:srgbClr val="449222"/>
              </a:solidFill>
              <a:latin typeface="Open Sans"/>
              <a:ea typeface="Open Sans"/>
              <a:cs typeface="Open Sans"/>
              <a:sym typeface="Open Sans"/>
            </a:endParaRPr>
          </a:p>
        </p:txBody>
      </p:sp>
      <p:pic>
        <p:nvPicPr>
          <p:cNvPr id="1876" name="Google Shape;1876;p193"/>
          <p:cNvPicPr preferRelativeResize="0"/>
          <p:nvPr/>
        </p:nvPicPr>
        <p:blipFill>
          <a:blip r:embed="rId3">
            <a:alphaModFix/>
          </a:blip>
          <a:stretch>
            <a:fillRect/>
          </a:stretch>
        </p:blipFill>
        <p:spPr>
          <a:xfrm>
            <a:off x="2062489" y="1266745"/>
            <a:ext cx="647574" cy="647574"/>
          </a:xfrm>
          <a:prstGeom prst="rect">
            <a:avLst/>
          </a:prstGeom>
          <a:noFill/>
          <a:ln>
            <a:noFill/>
          </a:ln>
        </p:spPr>
      </p:pic>
      <p:grpSp>
        <p:nvGrpSpPr>
          <p:cNvPr id="1877" name="Google Shape;1877;p193"/>
          <p:cNvGrpSpPr/>
          <p:nvPr/>
        </p:nvGrpSpPr>
        <p:grpSpPr>
          <a:xfrm>
            <a:off x="904383" y="4539727"/>
            <a:ext cx="281362" cy="305725"/>
            <a:chOff x="1062650" y="5077000"/>
            <a:chExt cx="330600" cy="359227"/>
          </a:xfrm>
        </p:grpSpPr>
        <p:sp>
          <p:nvSpPr>
            <p:cNvPr id="1878" name="Google Shape;1878;p193"/>
            <p:cNvSpPr/>
            <p:nvPr/>
          </p:nvSpPr>
          <p:spPr>
            <a:xfrm>
              <a:off x="1062650" y="5077000"/>
              <a:ext cx="330600" cy="338700"/>
            </a:xfrm>
            <a:prstGeom prst="ellipse">
              <a:avLst/>
            </a:prstGeom>
            <a:solidFill>
              <a:srgbClr val="D8D8D8"/>
            </a:solidFill>
            <a:ln>
              <a:noFill/>
            </a:ln>
          </p:spPr>
          <p:txBody>
            <a:bodyPr spcFirstLastPara="1" wrap="square" lIns="77809" tIns="77809" rIns="77809" bIns="77809" anchor="ctr" anchorCtr="0">
              <a:noAutofit/>
            </a:bodyPr>
            <a:lstStyle/>
            <a:p>
              <a:endParaRPr sz="1532"/>
            </a:p>
          </p:txBody>
        </p:sp>
        <p:sp>
          <p:nvSpPr>
            <p:cNvPr id="1879" name="Google Shape;1879;p193"/>
            <p:cNvSpPr txBox="1"/>
            <p:nvPr/>
          </p:nvSpPr>
          <p:spPr>
            <a:xfrm>
              <a:off x="1083036" y="5082374"/>
              <a:ext cx="228000" cy="353853"/>
            </a:xfrm>
            <a:prstGeom prst="rect">
              <a:avLst/>
            </a:prstGeom>
            <a:noFill/>
            <a:ln>
              <a:noFill/>
            </a:ln>
          </p:spPr>
          <p:txBody>
            <a:bodyPr spcFirstLastPara="1" wrap="square" lIns="77809" tIns="77809" rIns="77809" bIns="77809" anchor="t" anchorCtr="0">
              <a:spAutoFit/>
            </a:bodyPr>
            <a:lstStyle/>
            <a:p>
              <a:r>
                <a:rPr lang="en" sz="936" b="1">
                  <a:latin typeface="Open Sans"/>
                  <a:ea typeface="Open Sans"/>
                  <a:cs typeface="Open Sans"/>
                  <a:sym typeface="Open Sans"/>
                </a:rPr>
                <a:t>A</a:t>
              </a:r>
              <a:endParaRPr sz="936" b="1">
                <a:latin typeface="Open Sans"/>
                <a:ea typeface="Open Sans"/>
                <a:cs typeface="Open Sans"/>
                <a:sym typeface="Open Sans"/>
              </a:endParaRPr>
            </a:p>
          </p:txBody>
        </p:sp>
      </p:grpSp>
      <p:grpSp>
        <p:nvGrpSpPr>
          <p:cNvPr id="1880" name="Google Shape;1880;p193"/>
          <p:cNvGrpSpPr/>
          <p:nvPr/>
        </p:nvGrpSpPr>
        <p:grpSpPr>
          <a:xfrm>
            <a:off x="904383" y="5188237"/>
            <a:ext cx="281362" cy="305725"/>
            <a:chOff x="1062650" y="5077000"/>
            <a:chExt cx="330600" cy="359227"/>
          </a:xfrm>
        </p:grpSpPr>
        <p:sp>
          <p:nvSpPr>
            <p:cNvPr id="1881" name="Google Shape;1881;p193"/>
            <p:cNvSpPr/>
            <p:nvPr/>
          </p:nvSpPr>
          <p:spPr>
            <a:xfrm>
              <a:off x="1062650" y="5077000"/>
              <a:ext cx="330600" cy="338700"/>
            </a:xfrm>
            <a:prstGeom prst="ellipse">
              <a:avLst/>
            </a:prstGeom>
            <a:solidFill>
              <a:srgbClr val="D8D8D8"/>
            </a:solidFill>
            <a:ln>
              <a:noFill/>
            </a:ln>
          </p:spPr>
          <p:txBody>
            <a:bodyPr spcFirstLastPara="1" wrap="square" lIns="77809" tIns="77809" rIns="77809" bIns="77809" anchor="ctr" anchorCtr="0">
              <a:noAutofit/>
            </a:bodyPr>
            <a:lstStyle/>
            <a:p>
              <a:endParaRPr sz="1532"/>
            </a:p>
          </p:txBody>
        </p:sp>
        <p:sp>
          <p:nvSpPr>
            <p:cNvPr id="1882" name="Google Shape;1882;p193"/>
            <p:cNvSpPr txBox="1"/>
            <p:nvPr/>
          </p:nvSpPr>
          <p:spPr>
            <a:xfrm>
              <a:off x="1083036" y="5082374"/>
              <a:ext cx="228000" cy="353853"/>
            </a:xfrm>
            <a:prstGeom prst="rect">
              <a:avLst/>
            </a:prstGeom>
            <a:noFill/>
            <a:ln>
              <a:noFill/>
            </a:ln>
          </p:spPr>
          <p:txBody>
            <a:bodyPr spcFirstLastPara="1" wrap="square" lIns="77809" tIns="77809" rIns="77809" bIns="77809" anchor="t" anchorCtr="0">
              <a:spAutoFit/>
            </a:bodyPr>
            <a:lstStyle/>
            <a:p>
              <a:r>
                <a:rPr lang="en" sz="936" b="1">
                  <a:latin typeface="Open Sans"/>
                  <a:ea typeface="Open Sans"/>
                  <a:cs typeface="Open Sans"/>
                  <a:sym typeface="Open Sans"/>
                </a:rPr>
                <a:t>B</a:t>
              </a:r>
              <a:endParaRPr sz="936" b="1">
                <a:latin typeface="Open Sans"/>
                <a:ea typeface="Open Sans"/>
                <a:cs typeface="Open Sans"/>
                <a:sym typeface="Open Sans"/>
              </a:endParaRPr>
            </a:p>
          </p:txBody>
        </p:sp>
      </p:grpSp>
      <p:grpSp>
        <p:nvGrpSpPr>
          <p:cNvPr id="1883" name="Google Shape;1883;p193"/>
          <p:cNvGrpSpPr/>
          <p:nvPr/>
        </p:nvGrpSpPr>
        <p:grpSpPr>
          <a:xfrm>
            <a:off x="904383" y="5836748"/>
            <a:ext cx="281362" cy="305725"/>
            <a:chOff x="1062650" y="5077000"/>
            <a:chExt cx="330600" cy="359227"/>
          </a:xfrm>
        </p:grpSpPr>
        <p:sp>
          <p:nvSpPr>
            <p:cNvPr id="1884" name="Google Shape;1884;p193"/>
            <p:cNvSpPr/>
            <p:nvPr/>
          </p:nvSpPr>
          <p:spPr>
            <a:xfrm>
              <a:off x="1062650" y="5077000"/>
              <a:ext cx="330600" cy="338700"/>
            </a:xfrm>
            <a:prstGeom prst="ellipse">
              <a:avLst/>
            </a:prstGeom>
            <a:solidFill>
              <a:srgbClr val="D8D8D8"/>
            </a:solidFill>
            <a:ln>
              <a:noFill/>
            </a:ln>
          </p:spPr>
          <p:txBody>
            <a:bodyPr spcFirstLastPara="1" wrap="square" lIns="77809" tIns="77809" rIns="77809" bIns="77809" anchor="ctr" anchorCtr="0">
              <a:noAutofit/>
            </a:bodyPr>
            <a:lstStyle/>
            <a:p>
              <a:endParaRPr sz="1532"/>
            </a:p>
          </p:txBody>
        </p:sp>
        <p:sp>
          <p:nvSpPr>
            <p:cNvPr id="1885" name="Google Shape;1885;p193"/>
            <p:cNvSpPr txBox="1"/>
            <p:nvPr/>
          </p:nvSpPr>
          <p:spPr>
            <a:xfrm>
              <a:off x="1083036" y="5082374"/>
              <a:ext cx="228000" cy="353853"/>
            </a:xfrm>
            <a:prstGeom prst="rect">
              <a:avLst/>
            </a:prstGeom>
            <a:noFill/>
            <a:ln>
              <a:noFill/>
            </a:ln>
          </p:spPr>
          <p:txBody>
            <a:bodyPr spcFirstLastPara="1" wrap="square" lIns="77809" tIns="77809" rIns="77809" bIns="77809" anchor="t" anchorCtr="0">
              <a:spAutoFit/>
            </a:bodyPr>
            <a:lstStyle/>
            <a:p>
              <a:r>
                <a:rPr lang="en" sz="936" b="1">
                  <a:latin typeface="Open Sans"/>
                  <a:ea typeface="Open Sans"/>
                  <a:cs typeface="Open Sans"/>
                  <a:sym typeface="Open Sans"/>
                </a:rPr>
                <a:t>C</a:t>
              </a:r>
              <a:endParaRPr sz="936" b="1">
                <a:latin typeface="Open Sans"/>
                <a:ea typeface="Open Sans"/>
                <a:cs typeface="Open Sans"/>
                <a:sym typeface="Open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195"/>
          <p:cNvSpPr txBox="1">
            <a:spLocks noGrp="1"/>
          </p:cNvSpPr>
          <p:nvPr>
            <p:ph type="title"/>
          </p:nvPr>
        </p:nvSpPr>
        <p:spPr>
          <a:xfrm>
            <a:off x="333702" y="283765"/>
            <a:ext cx="8476596" cy="506553"/>
          </a:xfrm>
          <a:prstGeom prst="rect">
            <a:avLst/>
          </a:prstGeom>
        </p:spPr>
        <p:txBody>
          <a:bodyPr spcFirstLastPara="1" vert="horz" wrap="square" lIns="0" tIns="0" rIns="0" bIns="0" rtlCol="0" anchor="t" anchorCtr="0">
            <a:noAutofit/>
          </a:bodyPr>
          <a:lstStyle/>
          <a:p>
            <a:r>
              <a:rPr lang="en" sz="1617" b="1" dirty="0">
                <a:solidFill>
                  <a:srgbClr val="7F7F7F"/>
                </a:solidFill>
                <a:latin typeface="Open Sans"/>
                <a:ea typeface="Open Sans"/>
                <a:cs typeface="Open Sans"/>
                <a:sym typeface="Open Sans"/>
              </a:rPr>
              <a:t>More specifically, your warm audiences had clear and consistent motivations for getting involved with St John Ambulance</a:t>
            </a:r>
            <a:endParaRPr sz="1617" b="1" dirty="0">
              <a:solidFill>
                <a:srgbClr val="7F7F7F"/>
              </a:solidFill>
              <a:latin typeface="Open Sans"/>
              <a:ea typeface="Open Sans"/>
              <a:cs typeface="Open Sans"/>
              <a:sym typeface="Open Sans"/>
            </a:endParaRPr>
          </a:p>
        </p:txBody>
      </p:sp>
      <p:sp>
        <p:nvSpPr>
          <p:cNvPr id="1907" name="Google Shape;1907;p195"/>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13</a:t>
            </a:fld>
            <a:endParaRPr/>
          </a:p>
        </p:txBody>
      </p:sp>
      <p:sp>
        <p:nvSpPr>
          <p:cNvPr id="1908" name="Google Shape;1908;p195"/>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13</a:t>
            </a:fld>
            <a:endParaRPr/>
          </a:p>
        </p:txBody>
      </p:sp>
      <p:sp>
        <p:nvSpPr>
          <p:cNvPr id="1909" name="Google Shape;1909;p195"/>
          <p:cNvSpPr txBox="1">
            <a:spLocks noGrp="1"/>
          </p:cNvSpPr>
          <p:nvPr>
            <p:ph type="body" idx="4294967295"/>
          </p:nvPr>
        </p:nvSpPr>
        <p:spPr>
          <a:xfrm>
            <a:off x="387936" y="836100"/>
            <a:ext cx="7876851" cy="930894"/>
          </a:xfrm>
          <a:prstGeom prst="rect">
            <a:avLst/>
          </a:prstGeom>
        </p:spPr>
        <p:txBody>
          <a:bodyPr spcFirstLastPara="1" vert="horz" wrap="square" lIns="0" tIns="0" rIns="0" bIns="0" rtlCol="0" anchor="t" anchorCtr="0">
            <a:noAutofit/>
          </a:bodyPr>
          <a:lstStyle/>
          <a:p>
            <a:pPr marL="0" indent="0">
              <a:spcBef>
                <a:spcPts val="766"/>
              </a:spcBef>
              <a:buNone/>
            </a:pPr>
            <a:r>
              <a:rPr lang="en" dirty="0">
                <a:solidFill>
                  <a:srgbClr val="000000"/>
                </a:solidFill>
              </a:rPr>
              <a:t>Typically your warm audiences were engaging with you in 3 ways and we heard common and consistent motivations</a:t>
            </a:r>
            <a:endParaRPr dirty="0">
              <a:solidFill>
                <a:srgbClr val="000000"/>
              </a:solidFill>
            </a:endParaRPr>
          </a:p>
          <a:p>
            <a:pPr marL="0" indent="0">
              <a:spcBef>
                <a:spcPts val="766"/>
              </a:spcBef>
              <a:buNone/>
            </a:pPr>
            <a:endParaRPr dirty="0">
              <a:solidFill>
                <a:srgbClr val="000000"/>
              </a:solidFill>
            </a:endParaRPr>
          </a:p>
          <a:p>
            <a:pPr marL="0" indent="0">
              <a:spcBef>
                <a:spcPts val="766"/>
              </a:spcBef>
              <a:buNone/>
            </a:pPr>
            <a:endParaRPr dirty="0">
              <a:solidFill>
                <a:srgbClr val="000000"/>
              </a:solidFill>
            </a:endParaRPr>
          </a:p>
          <a:p>
            <a:pPr marL="0" indent="0">
              <a:spcBef>
                <a:spcPts val="766"/>
              </a:spcBef>
              <a:buNone/>
            </a:pPr>
            <a:endParaRPr dirty="0">
              <a:solidFill>
                <a:srgbClr val="000000"/>
              </a:solidFill>
            </a:endParaRPr>
          </a:p>
          <a:p>
            <a:pPr marL="0" indent="0">
              <a:spcBef>
                <a:spcPts val="766"/>
              </a:spcBef>
              <a:buNone/>
            </a:pPr>
            <a:endParaRPr b="1" dirty="0">
              <a:latin typeface="Open Sans"/>
              <a:ea typeface="Open Sans"/>
              <a:cs typeface="Open Sans"/>
              <a:sym typeface="Open Sans"/>
            </a:endParaRPr>
          </a:p>
          <a:p>
            <a:pPr marL="0" indent="0">
              <a:spcBef>
                <a:spcPts val="766"/>
              </a:spcBef>
              <a:spcAft>
                <a:spcPts val="766"/>
              </a:spcAft>
              <a:buNone/>
            </a:pPr>
            <a:endParaRPr b="1" dirty="0">
              <a:latin typeface="Open Sans"/>
              <a:ea typeface="Open Sans"/>
              <a:cs typeface="Open Sans"/>
              <a:sym typeface="Open Sans"/>
            </a:endParaRPr>
          </a:p>
        </p:txBody>
      </p:sp>
      <p:grpSp>
        <p:nvGrpSpPr>
          <p:cNvPr id="1910" name="Google Shape;1910;p195"/>
          <p:cNvGrpSpPr/>
          <p:nvPr/>
        </p:nvGrpSpPr>
        <p:grpSpPr>
          <a:xfrm>
            <a:off x="537234" y="4951171"/>
            <a:ext cx="2614511" cy="1740863"/>
            <a:chOff x="-5117250" y="4210575"/>
            <a:chExt cx="3072050" cy="2045514"/>
          </a:xfrm>
        </p:grpSpPr>
        <p:sp>
          <p:nvSpPr>
            <p:cNvPr id="1911" name="Google Shape;1911;p195"/>
            <p:cNvSpPr txBox="1"/>
            <p:nvPr/>
          </p:nvSpPr>
          <p:spPr>
            <a:xfrm>
              <a:off x="-5045200" y="4552575"/>
              <a:ext cx="3000000" cy="1703514"/>
            </a:xfrm>
            <a:prstGeom prst="rect">
              <a:avLst/>
            </a:prstGeom>
            <a:noFill/>
            <a:ln>
              <a:noFill/>
            </a:ln>
          </p:spPr>
          <p:txBody>
            <a:bodyPr spcFirstLastPara="1" wrap="square" lIns="77809" tIns="77809" rIns="77809" bIns="77809" anchor="t" anchorCtr="0">
              <a:spAutoFit/>
            </a:bodyPr>
            <a:lstStyle/>
            <a:p>
              <a:r>
                <a:rPr lang="en" sz="1400" dirty="0">
                  <a:solidFill>
                    <a:srgbClr val="858585"/>
                  </a:solidFill>
                  <a:highlight>
                    <a:srgbClr val="FFFFFF"/>
                  </a:highlight>
                  <a:latin typeface="Open Sans"/>
                  <a:ea typeface="Open Sans"/>
                  <a:cs typeface="Open Sans"/>
                  <a:sym typeface="Open Sans"/>
                </a:rPr>
                <a:t>I once remember being at Villa park &amp; talking to a first aider about an accident my father had had involving his hand the previous day - they treated him on the spot! </a:t>
              </a:r>
              <a:endParaRPr sz="2000" dirty="0">
                <a:solidFill>
                  <a:srgbClr val="858585"/>
                </a:solidFill>
                <a:latin typeface="Open Sans"/>
                <a:ea typeface="Open Sans"/>
                <a:cs typeface="Open Sans"/>
                <a:sym typeface="Open Sans"/>
              </a:endParaRPr>
            </a:p>
          </p:txBody>
        </p:sp>
        <p:sp>
          <p:nvSpPr>
            <p:cNvPr id="1912" name="Google Shape;1912;p195"/>
            <p:cNvSpPr txBox="1"/>
            <p:nvPr/>
          </p:nvSpPr>
          <p:spPr>
            <a:xfrm>
              <a:off x="-5117250" y="4210575"/>
              <a:ext cx="363301"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913" name="Google Shape;1913;p195"/>
          <p:cNvSpPr txBox="1"/>
          <p:nvPr/>
        </p:nvSpPr>
        <p:spPr>
          <a:xfrm>
            <a:off x="771532" y="2391277"/>
            <a:ext cx="1986894" cy="759354"/>
          </a:xfrm>
          <a:prstGeom prst="rect">
            <a:avLst/>
          </a:prstGeom>
          <a:solidFill>
            <a:srgbClr val="D8D8D8"/>
          </a:solidFill>
          <a:ln>
            <a:noFill/>
          </a:ln>
        </p:spPr>
        <p:txBody>
          <a:bodyPr spcFirstLastPara="1" wrap="square" lIns="77809" tIns="77809" rIns="77809" bIns="77809" anchor="t" anchorCtr="0">
            <a:spAutoFit/>
          </a:bodyPr>
          <a:lstStyle/>
          <a:p>
            <a:pPr algn="ctr"/>
            <a:endParaRPr sz="1021" b="1">
              <a:latin typeface="Open Sans"/>
              <a:ea typeface="Open Sans"/>
              <a:cs typeface="Open Sans"/>
              <a:sym typeface="Open Sans"/>
            </a:endParaRPr>
          </a:p>
          <a:p>
            <a:pPr algn="ctr"/>
            <a:r>
              <a:rPr lang="en" sz="1021" b="1">
                <a:latin typeface="Open Sans"/>
                <a:ea typeface="Open Sans"/>
                <a:cs typeface="Open Sans"/>
                <a:sym typeface="Open Sans"/>
              </a:rPr>
              <a:t>Giving £ through direct debit &amp; lottery</a:t>
            </a:r>
            <a:endParaRPr sz="1021" b="1">
              <a:latin typeface="Open Sans"/>
              <a:ea typeface="Open Sans"/>
              <a:cs typeface="Open Sans"/>
              <a:sym typeface="Open Sans"/>
            </a:endParaRPr>
          </a:p>
          <a:p>
            <a:pPr algn="ctr"/>
            <a:endParaRPr sz="851">
              <a:latin typeface="Open Sans Light"/>
              <a:ea typeface="Open Sans Light"/>
              <a:cs typeface="Open Sans Light"/>
              <a:sym typeface="Open Sans Light"/>
            </a:endParaRPr>
          </a:p>
        </p:txBody>
      </p:sp>
      <p:grpSp>
        <p:nvGrpSpPr>
          <p:cNvPr id="1914" name="Google Shape;1914;p195"/>
          <p:cNvGrpSpPr/>
          <p:nvPr/>
        </p:nvGrpSpPr>
        <p:grpSpPr>
          <a:xfrm>
            <a:off x="580128" y="2593977"/>
            <a:ext cx="281362" cy="305725"/>
            <a:chOff x="1062650" y="5077000"/>
            <a:chExt cx="330600" cy="359227"/>
          </a:xfrm>
        </p:grpSpPr>
        <p:sp>
          <p:nvSpPr>
            <p:cNvPr id="1915" name="Google Shape;1915;p195"/>
            <p:cNvSpPr/>
            <p:nvPr/>
          </p:nvSpPr>
          <p:spPr>
            <a:xfrm>
              <a:off x="1062650" y="5077000"/>
              <a:ext cx="330600" cy="338700"/>
            </a:xfrm>
            <a:prstGeom prst="ellipse">
              <a:avLst/>
            </a:prstGeom>
            <a:solidFill>
              <a:srgbClr val="D8D8D8"/>
            </a:solidFill>
            <a:ln>
              <a:noFill/>
            </a:ln>
          </p:spPr>
          <p:txBody>
            <a:bodyPr spcFirstLastPara="1" wrap="square" lIns="77809" tIns="77809" rIns="77809" bIns="77809" anchor="ctr" anchorCtr="0">
              <a:noAutofit/>
            </a:bodyPr>
            <a:lstStyle/>
            <a:p>
              <a:endParaRPr sz="1532"/>
            </a:p>
          </p:txBody>
        </p:sp>
        <p:sp>
          <p:nvSpPr>
            <p:cNvPr id="1916" name="Google Shape;1916;p195"/>
            <p:cNvSpPr txBox="1"/>
            <p:nvPr/>
          </p:nvSpPr>
          <p:spPr>
            <a:xfrm>
              <a:off x="1083036" y="5082374"/>
              <a:ext cx="228000" cy="353853"/>
            </a:xfrm>
            <a:prstGeom prst="rect">
              <a:avLst/>
            </a:prstGeom>
            <a:noFill/>
            <a:ln>
              <a:noFill/>
            </a:ln>
          </p:spPr>
          <p:txBody>
            <a:bodyPr spcFirstLastPara="1" wrap="square" lIns="77809" tIns="77809" rIns="77809" bIns="77809" anchor="t" anchorCtr="0">
              <a:spAutoFit/>
            </a:bodyPr>
            <a:lstStyle/>
            <a:p>
              <a:r>
                <a:rPr lang="en" sz="936" b="1">
                  <a:latin typeface="Open Sans"/>
                  <a:ea typeface="Open Sans"/>
                  <a:cs typeface="Open Sans"/>
                  <a:sym typeface="Open Sans"/>
                </a:rPr>
                <a:t>1</a:t>
              </a:r>
              <a:endParaRPr sz="936" b="1">
                <a:latin typeface="Open Sans"/>
                <a:ea typeface="Open Sans"/>
                <a:cs typeface="Open Sans"/>
                <a:sym typeface="Open Sans"/>
              </a:endParaRPr>
            </a:p>
          </p:txBody>
        </p:sp>
      </p:grpSp>
      <p:sp>
        <p:nvSpPr>
          <p:cNvPr id="1917" name="Google Shape;1917;p195"/>
          <p:cNvSpPr txBox="1"/>
          <p:nvPr/>
        </p:nvSpPr>
        <p:spPr>
          <a:xfrm>
            <a:off x="3430425" y="2391277"/>
            <a:ext cx="1986894" cy="759354"/>
          </a:xfrm>
          <a:prstGeom prst="rect">
            <a:avLst/>
          </a:prstGeom>
          <a:solidFill>
            <a:srgbClr val="D8D8D8"/>
          </a:solidFill>
          <a:ln>
            <a:noFill/>
          </a:ln>
        </p:spPr>
        <p:txBody>
          <a:bodyPr spcFirstLastPara="1" wrap="square" lIns="77809" tIns="77809" rIns="77809" bIns="77809" anchor="t" anchorCtr="0">
            <a:spAutoFit/>
          </a:bodyPr>
          <a:lstStyle/>
          <a:p>
            <a:pPr algn="ctr"/>
            <a:endParaRPr sz="1021" b="1">
              <a:latin typeface="Open Sans"/>
              <a:ea typeface="Open Sans"/>
              <a:cs typeface="Open Sans"/>
              <a:sym typeface="Open Sans"/>
            </a:endParaRPr>
          </a:p>
          <a:p>
            <a:pPr algn="ctr"/>
            <a:r>
              <a:rPr lang="en" sz="1021" b="1">
                <a:latin typeface="Open Sans"/>
                <a:ea typeface="Open Sans"/>
                <a:cs typeface="Open Sans"/>
                <a:sym typeface="Open Sans"/>
              </a:rPr>
              <a:t>Volunteering as vaccine &amp; community volunteers</a:t>
            </a:r>
            <a:endParaRPr sz="1021" b="1">
              <a:latin typeface="Open Sans"/>
              <a:ea typeface="Open Sans"/>
              <a:cs typeface="Open Sans"/>
              <a:sym typeface="Open Sans"/>
            </a:endParaRPr>
          </a:p>
          <a:p>
            <a:pPr algn="ctr"/>
            <a:endParaRPr sz="851">
              <a:latin typeface="Open Sans Light"/>
              <a:ea typeface="Open Sans Light"/>
              <a:cs typeface="Open Sans Light"/>
              <a:sym typeface="Open Sans Light"/>
            </a:endParaRPr>
          </a:p>
        </p:txBody>
      </p:sp>
      <p:grpSp>
        <p:nvGrpSpPr>
          <p:cNvPr id="1918" name="Google Shape;1918;p195"/>
          <p:cNvGrpSpPr/>
          <p:nvPr/>
        </p:nvGrpSpPr>
        <p:grpSpPr>
          <a:xfrm>
            <a:off x="3239021" y="2593977"/>
            <a:ext cx="281362" cy="305725"/>
            <a:chOff x="1062650" y="5077000"/>
            <a:chExt cx="330600" cy="359227"/>
          </a:xfrm>
        </p:grpSpPr>
        <p:sp>
          <p:nvSpPr>
            <p:cNvPr id="1919" name="Google Shape;1919;p195"/>
            <p:cNvSpPr/>
            <p:nvPr/>
          </p:nvSpPr>
          <p:spPr>
            <a:xfrm>
              <a:off x="1062650" y="5077000"/>
              <a:ext cx="330600" cy="338700"/>
            </a:xfrm>
            <a:prstGeom prst="ellipse">
              <a:avLst/>
            </a:prstGeom>
            <a:solidFill>
              <a:srgbClr val="D8D8D8"/>
            </a:solidFill>
            <a:ln>
              <a:noFill/>
            </a:ln>
          </p:spPr>
          <p:txBody>
            <a:bodyPr spcFirstLastPara="1" wrap="square" lIns="77809" tIns="77809" rIns="77809" bIns="77809" anchor="ctr" anchorCtr="0">
              <a:noAutofit/>
            </a:bodyPr>
            <a:lstStyle/>
            <a:p>
              <a:endParaRPr sz="1532"/>
            </a:p>
          </p:txBody>
        </p:sp>
        <p:sp>
          <p:nvSpPr>
            <p:cNvPr id="1920" name="Google Shape;1920;p195"/>
            <p:cNvSpPr txBox="1"/>
            <p:nvPr/>
          </p:nvSpPr>
          <p:spPr>
            <a:xfrm>
              <a:off x="1083036" y="5082374"/>
              <a:ext cx="228000" cy="353853"/>
            </a:xfrm>
            <a:prstGeom prst="rect">
              <a:avLst/>
            </a:prstGeom>
            <a:noFill/>
            <a:ln>
              <a:noFill/>
            </a:ln>
          </p:spPr>
          <p:txBody>
            <a:bodyPr spcFirstLastPara="1" wrap="square" lIns="77809" tIns="77809" rIns="77809" bIns="77809" anchor="t" anchorCtr="0">
              <a:spAutoFit/>
            </a:bodyPr>
            <a:lstStyle/>
            <a:p>
              <a:r>
                <a:rPr lang="en" sz="936" b="1">
                  <a:latin typeface="Open Sans"/>
                  <a:ea typeface="Open Sans"/>
                  <a:cs typeface="Open Sans"/>
                  <a:sym typeface="Open Sans"/>
                </a:rPr>
                <a:t>2</a:t>
              </a:r>
              <a:endParaRPr sz="936" b="1">
                <a:latin typeface="Open Sans"/>
                <a:ea typeface="Open Sans"/>
                <a:cs typeface="Open Sans"/>
                <a:sym typeface="Open Sans"/>
              </a:endParaRPr>
            </a:p>
          </p:txBody>
        </p:sp>
      </p:grpSp>
      <p:sp>
        <p:nvSpPr>
          <p:cNvPr id="1921" name="Google Shape;1921;p195"/>
          <p:cNvSpPr txBox="1"/>
          <p:nvPr/>
        </p:nvSpPr>
        <p:spPr>
          <a:xfrm>
            <a:off x="6283872" y="2391277"/>
            <a:ext cx="1986894" cy="759354"/>
          </a:xfrm>
          <a:prstGeom prst="rect">
            <a:avLst/>
          </a:prstGeom>
          <a:solidFill>
            <a:srgbClr val="D8D8D8"/>
          </a:solidFill>
          <a:ln>
            <a:noFill/>
          </a:ln>
        </p:spPr>
        <p:txBody>
          <a:bodyPr spcFirstLastPara="1" wrap="square" lIns="77809" tIns="77809" rIns="77809" bIns="77809" anchor="t" anchorCtr="0">
            <a:spAutoFit/>
          </a:bodyPr>
          <a:lstStyle/>
          <a:p>
            <a:pPr algn="ctr"/>
            <a:endParaRPr sz="1021" b="1">
              <a:latin typeface="Open Sans"/>
              <a:ea typeface="Open Sans"/>
              <a:cs typeface="Open Sans"/>
              <a:sym typeface="Open Sans"/>
            </a:endParaRPr>
          </a:p>
          <a:p>
            <a:pPr algn="ctr"/>
            <a:r>
              <a:rPr lang="en" sz="1021" b="1">
                <a:latin typeface="Open Sans"/>
                <a:ea typeface="Open Sans"/>
                <a:cs typeface="Open Sans"/>
                <a:sym typeface="Open Sans"/>
              </a:rPr>
              <a:t>Parents of youth programme children</a:t>
            </a:r>
            <a:endParaRPr sz="1021" b="1">
              <a:latin typeface="Open Sans"/>
              <a:ea typeface="Open Sans"/>
              <a:cs typeface="Open Sans"/>
              <a:sym typeface="Open Sans"/>
            </a:endParaRPr>
          </a:p>
          <a:p>
            <a:pPr algn="ctr"/>
            <a:endParaRPr sz="851">
              <a:latin typeface="Open Sans Light"/>
              <a:ea typeface="Open Sans Light"/>
              <a:cs typeface="Open Sans Light"/>
              <a:sym typeface="Open Sans Light"/>
            </a:endParaRPr>
          </a:p>
        </p:txBody>
      </p:sp>
      <p:grpSp>
        <p:nvGrpSpPr>
          <p:cNvPr id="1922" name="Google Shape;1922;p195"/>
          <p:cNvGrpSpPr/>
          <p:nvPr/>
        </p:nvGrpSpPr>
        <p:grpSpPr>
          <a:xfrm>
            <a:off x="6092468" y="2593977"/>
            <a:ext cx="281362" cy="305725"/>
            <a:chOff x="1062650" y="5077000"/>
            <a:chExt cx="330600" cy="359227"/>
          </a:xfrm>
        </p:grpSpPr>
        <p:sp>
          <p:nvSpPr>
            <p:cNvPr id="1923" name="Google Shape;1923;p195"/>
            <p:cNvSpPr/>
            <p:nvPr/>
          </p:nvSpPr>
          <p:spPr>
            <a:xfrm>
              <a:off x="1062650" y="5077000"/>
              <a:ext cx="330600" cy="338700"/>
            </a:xfrm>
            <a:prstGeom prst="ellipse">
              <a:avLst/>
            </a:prstGeom>
            <a:solidFill>
              <a:srgbClr val="D8D8D8"/>
            </a:solidFill>
            <a:ln>
              <a:noFill/>
            </a:ln>
          </p:spPr>
          <p:txBody>
            <a:bodyPr spcFirstLastPara="1" wrap="square" lIns="77809" tIns="77809" rIns="77809" bIns="77809" anchor="ctr" anchorCtr="0">
              <a:noAutofit/>
            </a:bodyPr>
            <a:lstStyle/>
            <a:p>
              <a:endParaRPr sz="1532"/>
            </a:p>
          </p:txBody>
        </p:sp>
        <p:sp>
          <p:nvSpPr>
            <p:cNvPr id="1924" name="Google Shape;1924;p195"/>
            <p:cNvSpPr txBox="1"/>
            <p:nvPr/>
          </p:nvSpPr>
          <p:spPr>
            <a:xfrm>
              <a:off x="1083036" y="5082374"/>
              <a:ext cx="228000" cy="353853"/>
            </a:xfrm>
            <a:prstGeom prst="rect">
              <a:avLst/>
            </a:prstGeom>
            <a:noFill/>
            <a:ln>
              <a:noFill/>
            </a:ln>
          </p:spPr>
          <p:txBody>
            <a:bodyPr spcFirstLastPara="1" wrap="square" lIns="77809" tIns="77809" rIns="77809" bIns="77809" anchor="t" anchorCtr="0">
              <a:spAutoFit/>
            </a:bodyPr>
            <a:lstStyle/>
            <a:p>
              <a:r>
                <a:rPr lang="en" sz="936" b="1">
                  <a:latin typeface="Open Sans"/>
                  <a:ea typeface="Open Sans"/>
                  <a:cs typeface="Open Sans"/>
                  <a:sym typeface="Open Sans"/>
                </a:rPr>
                <a:t>2</a:t>
              </a:r>
              <a:endParaRPr sz="936" b="1">
                <a:latin typeface="Open Sans"/>
                <a:ea typeface="Open Sans"/>
                <a:cs typeface="Open Sans"/>
                <a:sym typeface="Open Sans"/>
              </a:endParaRPr>
            </a:p>
          </p:txBody>
        </p:sp>
      </p:grpSp>
      <p:sp>
        <p:nvSpPr>
          <p:cNvPr id="1925" name="Google Shape;1925;p195"/>
          <p:cNvSpPr txBox="1"/>
          <p:nvPr/>
        </p:nvSpPr>
        <p:spPr>
          <a:xfrm>
            <a:off x="771532" y="3882851"/>
            <a:ext cx="1986894" cy="1073542"/>
          </a:xfrm>
          <a:prstGeom prst="rect">
            <a:avLst/>
          </a:prstGeom>
          <a:solidFill>
            <a:srgbClr val="E5E5E5"/>
          </a:solidFill>
          <a:ln>
            <a:noFill/>
          </a:ln>
        </p:spPr>
        <p:txBody>
          <a:bodyPr spcFirstLastPara="1" wrap="square" lIns="77809" tIns="77809" rIns="77809" bIns="77809" anchor="t" anchorCtr="0">
            <a:spAutoFit/>
          </a:bodyPr>
          <a:lstStyle/>
          <a:p>
            <a:pPr algn="ctr"/>
            <a:endParaRPr sz="1021" b="1">
              <a:latin typeface="Open Sans"/>
              <a:ea typeface="Open Sans"/>
              <a:cs typeface="Open Sans"/>
              <a:sym typeface="Open Sans"/>
            </a:endParaRPr>
          </a:p>
          <a:p>
            <a:pPr algn="ctr"/>
            <a:r>
              <a:rPr lang="en" sz="1021">
                <a:latin typeface="Open Sans Light"/>
                <a:ea typeface="Open Sans Light"/>
                <a:cs typeface="Open Sans Light"/>
                <a:sym typeface="Open Sans Light"/>
              </a:rPr>
              <a:t>Approached at home and felt a connection to St John Ambulance (First aid course, community, direct experience)</a:t>
            </a:r>
            <a:endParaRPr sz="1021">
              <a:latin typeface="Open Sans Light"/>
              <a:ea typeface="Open Sans Light"/>
              <a:cs typeface="Open Sans Light"/>
              <a:sym typeface="Open Sans Light"/>
            </a:endParaRPr>
          </a:p>
          <a:p>
            <a:pPr algn="ctr"/>
            <a:endParaRPr sz="851">
              <a:latin typeface="Open Sans Light"/>
              <a:ea typeface="Open Sans Light"/>
              <a:cs typeface="Open Sans Light"/>
              <a:sym typeface="Open Sans Light"/>
            </a:endParaRPr>
          </a:p>
        </p:txBody>
      </p:sp>
      <p:sp>
        <p:nvSpPr>
          <p:cNvPr id="1926" name="Google Shape;1926;p195"/>
          <p:cNvSpPr txBox="1"/>
          <p:nvPr/>
        </p:nvSpPr>
        <p:spPr>
          <a:xfrm>
            <a:off x="3430425" y="3882851"/>
            <a:ext cx="1986894" cy="1073542"/>
          </a:xfrm>
          <a:prstGeom prst="rect">
            <a:avLst/>
          </a:prstGeom>
          <a:solidFill>
            <a:srgbClr val="E5E5E5"/>
          </a:solidFill>
          <a:ln>
            <a:noFill/>
          </a:ln>
        </p:spPr>
        <p:txBody>
          <a:bodyPr spcFirstLastPara="1" wrap="square" lIns="77809" tIns="77809" rIns="77809" bIns="77809" anchor="t" anchorCtr="0">
            <a:spAutoFit/>
          </a:bodyPr>
          <a:lstStyle/>
          <a:p>
            <a:pPr algn="ctr"/>
            <a:endParaRPr sz="1021" b="1">
              <a:latin typeface="Open Sans"/>
              <a:ea typeface="Open Sans"/>
              <a:cs typeface="Open Sans"/>
              <a:sym typeface="Open Sans"/>
            </a:endParaRPr>
          </a:p>
          <a:p>
            <a:pPr algn="ctr"/>
            <a:r>
              <a:rPr lang="en" sz="1021">
                <a:latin typeface="Open Sans Light"/>
                <a:ea typeface="Open Sans Light"/>
                <a:cs typeface="Open Sans Light"/>
                <a:sym typeface="Open Sans Light"/>
              </a:rPr>
              <a:t>Giving time to be part of a community, learning new skills and having an impact. Great pride in being part of St John</a:t>
            </a:r>
            <a:endParaRPr sz="1021">
              <a:latin typeface="Open Sans Light"/>
              <a:ea typeface="Open Sans Light"/>
              <a:cs typeface="Open Sans Light"/>
              <a:sym typeface="Open Sans Light"/>
            </a:endParaRPr>
          </a:p>
          <a:p>
            <a:pPr algn="ctr"/>
            <a:endParaRPr sz="851">
              <a:latin typeface="Open Sans Light"/>
              <a:ea typeface="Open Sans Light"/>
              <a:cs typeface="Open Sans Light"/>
              <a:sym typeface="Open Sans Light"/>
            </a:endParaRPr>
          </a:p>
        </p:txBody>
      </p:sp>
      <p:sp>
        <p:nvSpPr>
          <p:cNvPr id="1927" name="Google Shape;1927;p195"/>
          <p:cNvSpPr txBox="1"/>
          <p:nvPr/>
        </p:nvSpPr>
        <p:spPr>
          <a:xfrm>
            <a:off x="6283872" y="3882851"/>
            <a:ext cx="1986894" cy="1073542"/>
          </a:xfrm>
          <a:prstGeom prst="rect">
            <a:avLst/>
          </a:prstGeom>
          <a:solidFill>
            <a:srgbClr val="E5E5E5"/>
          </a:solidFill>
          <a:ln>
            <a:noFill/>
          </a:ln>
        </p:spPr>
        <p:txBody>
          <a:bodyPr spcFirstLastPara="1" wrap="square" lIns="77809" tIns="77809" rIns="77809" bIns="77809" anchor="t" anchorCtr="0">
            <a:spAutoFit/>
          </a:bodyPr>
          <a:lstStyle/>
          <a:p>
            <a:pPr algn="ctr"/>
            <a:endParaRPr sz="1021" b="1">
              <a:latin typeface="Open Sans"/>
              <a:ea typeface="Open Sans"/>
              <a:cs typeface="Open Sans"/>
              <a:sym typeface="Open Sans"/>
            </a:endParaRPr>
          </a:p>
          <a:p>
            <a:pPr algn="ctr"/>
            <a:r>
              <a:rPr lang="en" sz="1021">
                <a:latin typeface="Open Sans Light"/>
                <a:ea typeface="Open Sans Light"/>
                <a:cs typeface="Open Sans Light"/>
                <a:sym typeface="Open Sans Light"/>
              </a:rPr>
              <a:t>Interestingly, in most cases the child was keen to get into a care/medical/healthcare profession from a young age</a:t>
            </a:r>
            <a:endParaRPr sz="1021">
              <a:latin typeface="Open Sans Light"/>
              <a:ea typeface="Open Sans Light"/>
              <a:cs typeface="Open Sans Light"/>
              <a:sym typeface="Open Sans Light"/>
            </a:endParaRPr>
          </a:p>
          <a:p>
            <a:pPr algn="ctr"/>
            <a:endParaRPr sz="851">
              <a:latin typeface="Open Sans Light"/>
              <a:ea typeface="Open Sans Light"/>
              <a:cs typeface="Open Sans Light"/>
              <a:sym typeface="Open Sans Light"/>
            </a:endParaRPr>
          </a:p>
        </p:txBody>
      </p:sp>
      <p:sp>
        <p:nvSpPr>
          <p:cNvPr id="1928" name="Google Shape;1928;p195"/>
          <p:cNvSpPr txBox="1"/>
          <p:nvPr/>
        </p:nvSpPr>
        <p:spPr>
          <a:xfrm>
            <a:off x="765553" y="3233894"/>
            <a:ext cx="1986894" cy="628677"/>
          </a:xfrm>
          <a:prstGeom prst="rect">
            <a:avLst/>
          </a:prstGeom>
          <a:solidFill>
            <a:srgbClr val="E5E5E5"/>
          </a:solidFill>
          <a:ln>
            <a:noFill/>
          </a:ln>
        </p:spPr>
        <p:txBody>
          <a:bodyPr spcFirstLastPara="1" wrap="square" lIns="77809" tIns="77809" rIns="77809" bIns="77809" anchor="t" anchorCtr="0">
            <a:spAutoFit/>
          </a:bodyPr>
          <a:lstStyle/>
          <a:p>
            <a:pPr algn="ctr"/>
            <a:r>
              <a:rPr lang="en" sz="1532">
                <a:latin typeface="Open Sans Light"/>
                <a:ea typeface="Open Sans Light"/>
                <a:cs typeface="Open Sans Light"/>
                <a:sym typeface="Open Sans Light"/>
              </a:rPr>
              <a:t>Motivate by:</a:t>
            </a:r>
            <a:endParaRPr sz="1532">
              <a:latin typeface="Open Sans Light"/>
              <a:ea typeface="Open Sans Light"/>
              <a:cs typeface="Open Sans Light"/>
              <a:sym typeface="Open Sans Light"/>
            </a:endParaRPr>
          </a:p>
          <a:p>
            <a:pPr algn="ctr"/>
            <a:r>
              <a:rPr lang="en" sz="1532" b="1">
                <a:latin typeface="Open Sans"/>
                <a:ea typeface="Open Sans"/>
                <a:cs typeface="Open Sans"/>
                <a:sym typeface="Open Sans"/>
              </a:rPr>
              <a:t>CONNECTION</a:t>
            </a:r>
            <a:endParaRPr sz="1532" b="1">
              <a:latin typeface="Open Sans"/>
              <a:ea typeface="Open Sans"/>
              <a:cs typeface="Open Sans"/>
              <a:sym typeface="Open Sans"/>
            </a:endParaRPr>
          </a:p>
        </p:txBody>
      </p:sp>
      <p:sp>
        <p:nvSpPr>
          <p:cNvPr id="1929" name="Google Shape;1929;p195"/>
          <p:cNvSpPr txBox="1"/>
          <p:nvPr/>
        </p:nvSpPr>
        <p:spPr>
          <a:xfrm>
            <a:off x="3424447" y="3233894"/>
            <a:ext cx="1986894" cy="628677"/>
          </a:xfrm>
          <a:prstGeom prst="rect">
            <a:avLst/>
          </a:prstGeom>
          <a:solidFill>
            <a:srgbClr val="E5E5E5"/>
          </a:solidFill>
          <a:ln>
            <a:noFill/>
          </a:ln>
        </p:spPr>
        <p:txBody>
          <a:bodyPr spcFirstLastPara="1" wrap="square" lIns="77809" tIns="77809" rIns="77809" bIns="77809" anchor="t" anchorCtr="0">
            <a:spAutoFit/>
          </a:bodyPr>
          <a:lstStyle/>
          <a:p>
            <a:pPr algn="ctr"/>
            <a:r>
              <a:rPr lang="en" sz="1532">
                <a:latin typeface="Open Sans Light"/>
                <a:ea typeface="Open Sans Light"/>
                <a:cs typeface="Open Sans Light"/>
                <a:sym typeface="Open Sans Light"/>
              </a:rPr>
              <a:t>Motivate by:</a:t>
            </a:r>
            <a:endParaRPr sz="1532">
              <a:latin typeface="Open Sans Light"/>
              <a:ea typeface="Open Sans Light"/>
              <a:cs typeface="Open Sans Light"/>
              <a:sym typeface="Open Sans Light"/>
            </a:endParaRPr>
          </a:p>
          <a:p>
            <a:pPr algn="ctr"/>
            <a:r>
              <a:rPr lang="en" sz="1532" b="1">
                <a:latin typeface="Open Sans"/>
                <a:ea typeface="Open Sans"/>
                <a:cs typeface="Open Sans"/>
                <a:sym typeface="Open Sans"/>
              </a:rPr>
              <a:t>COMMUNITY</a:t>
            </a:r>
            <a:endParaRPr sz="1532" b="1">
              <a:latin typeface="Open Sans"/>
              <a:ea typeface="Open Sans"/>
              <a:cs typeface="Open Sans"/>
              <a:sym typeface="Open Sans"/>
            </a:endParaRPr>
          </a:p>
        </p:txBody>
      </p:sp>
      <p:sp>
        <p:nvSpPr>
          <p:cNvPr id="1930" name="Google Shape;1930;p195"/>
          <p:cNvSpPr txBox="1"/>
          <p:nvPr/>
        </p:nvSpPr>
        <p:spPr>
          <a:xfrm>
            <a:off x="6277893" y="3233894"/>
            <a:ext cx="1986894" cy="628677"/>
          </a:xfrm>
          <a:prstGeom prst="rect">
            <a:avLst/>
          </a:prstGeom>
          <a:solidFill>
            <a:srgbClr val="E5E5E5"/>
          </a:solidFill>
          <a:ln>
            <a:noFill/>
          </a:ln>
        </p:spPr>
        <p:txBody>
          <a:bodyPr spcFirstLastPara="1" wrap="square" lIns="77809" tIns="77809" rIns="77809" bIns="77809" anchor="t" anchorCtr="0">
            <a:spAutoFit/>
          </a:bodyPr>
          <a:lstStyle/>
          <a:p>
            <a:pPr algn="ctr"/>
            <a:r>
              <a:rPr lang="en" sz="1532">
                <a:latin typeface="Open Sans Light"/>
                <a:ea typeface="Open Sans Light"/>
                <a:cs typeface="Open Sans Light"/>
                <a:sym typeface="Open Sans Light"/>
              </a:rPr>
              <a:t>Motivate by:</a:t>
            </a:r>
            <a:endParaRPr sz="1532">
              <a:latin typeface="Open Sans Light"/>
              <a:ea typeface="Open Sans Light"/>
              <a:cs typeface="Open Sans Light"/>
              <a:sym typeface="Open Sans Light"/>
            </a:endParaRPr>
          </a:p>
          <a:p>
            <a:pPr algn="ctr"/>
            <a:r>
              <a:rPr lang="en" sz="1532" b="1">
                <a:latin typeface="Open Sans"/>
                <a:ea typeface="Open Sans"/>
                <a:cs typeface="Open Sans"/>
                <a:sym typeface="Open Sans"/>
              </a:rPr>
              <a:t>CARE</a:t>
            </a:r>
            <a:endParaRPr sz="1532" b="1">
              <a:latin typeface="Open Sans"/>
              <a:ea typeface="Open Sans"/>
              <a:cs typeface="Open Sans"/>
              <a:sym typeface="Open Sans"/>
            </a:endParaRPr>
          </a:p>
        </p:txBody>
      </p:sp>
      <p:grpSp>
        <p:nvGrpSpPr>
          <p:cNvPr id="1931" name="Google Shape;1931;p195"/>
          <p:cNvGrpSpPr/>
          <p:nvPr/>
        </p:nvGrpSpPr>
        <p:grpSpPr>
          <a:xfrm>
            <a:off x="3260979" y="4951172"/>
            <a:ext cx="2614511" cy="1956307"/>
            <a:chOff x="-5117250" y="4210575"/>
            <a:chExt cx="3072050" cy="2298660"/>
          </a:xfrm>
        </p:grpSpPr>
        <p:sp>
          <p:nvSpPr>
            <p:cNvPr id="1932" name="Google Shape;1932;p195"/>
            <p:cNvSpPr txBox="1"/>
            <p:nvPr/>
          </p:nvSpPr>
          <p:spPr>
            <a:xfrm>
              <a:off x="-5045200" y="4552575"/>
              <a:ext cx="3000000" cy="1956660"/>
            </a:xfrm>
            <a:prstGeom prst="rect">
              <a:avLst/>
            </a:prstGeom>
            <a:noFill/>
            <a:ln>
              <a:noFill/>
            </a:ln>
          </p:spPr>
          <p:txBody>
            <a:bodyPr spcFirstLastPara="1" wrap="square" lIns="77809" tIns="77809" rIns="77809" bIns="77809" anchor="t" anchorCtr="0">
              <a:spAutoFit/>
            </a:bodyPr>
            <a:lstStyle/>
            <a:p>
              <a:r>
                <a:rPr lang="en" sz="1400" dirty="0">
                  <a:solidFill>
                    <a:srgbClr val="858585"/>
                  </a:solidFill>
                  <a:highlight>
                    <a:srgbClr val="FFFFFF"/>
                  </a:highlight>
                  <a:latin typeface="Open Sans"/>
                  <a:ea typeface="Open Sans"/>
                  <a:cs typeface="Open Sans"/>
                  <a:sym typeface="Open Sans"/>
                </a:rPr>
                <a:t>It is just great having the </a:t>
              </a:r>
              <a:r>
                <a:rPr lang="en" sz="1200" dirty="0">
                  <a:solidFill>
                    <a:srgbClr val="858585"/>
                  </a:solidFill>
                  <a:highlight>
                    <a:srgbClr val="FFFFFF"/>
                  </a:highlight>
                  <a:latin typeface="Open Sans"/>
                  <a:ea typeface="Open Sans"/>
                  <a:cs typeface="Open Sans"/>
                  <a:sym typeface="Open Sans"/>
                </a:rPr>
                <a:t>people</a:t>
              </a:r>
              <a:r>
                <a:rPr lang="en" sz="1400" dirty="0">
                  <a:solidFill>
                    <a:srgbClr val="858585"/>
                  </a:solidFill>
                  <a:highlight>
                    <a:srgbClr val="FFFFFF"/>
                  </a:highlight>
                  <a:latin typeface="Open Sans"/>
                  <a:ea typeface="Open Sans"/>
                  <a:cs typeface="Open Sans"/>
                  <a:sym typeface="Open Sans"/>
                </a:rPr>
                <a:t> contact, ‘the ‘oldies’ want to tell you their life story, and last year some people just hadn't been out - some quite moving experiences </a:t>
              </a:r>
              <a:endParaRPr sz="2000" dirty="0">
                <a:solidFill>
                  <a:srgbClr val="858585"/>
                </a:solidFill>
                <a:latin typeface="Open Sans"/>
                <a:ea typeface="Open Sans"/>
                <a:cs typeface="Open Sans"/>
                <a:sym typeface="Open Sans"/>
              </a:endParaRPr>
            </a:p>
          </p:txBody>
        </p:sp>
        <p:sp>
          <p:nvSpPr>
            <p:cNvPr id="1933" name="Google Shape;1933;p195"/>
            <p:cNvSpPr txBox="1"/>
            <p:nvPr/>
          </p:nvSpPr>
          <p:spPr>
            <a:xfrm>
              <a:off x="-5117250" y="4210575"/>
              <a:ext cx="363301" cy="763256"/>
            </a:xfrm>
            <a:prstGeom prst="rect">
              <a:avLst/>
            </a:prstGeom>
            <a:noFill/>
            <a:ln>
              <a:noFill/>
            </a:ln>
          </p:spPr>
          <p:txBody>
            <a:bodyPr spcFirstLastPara="1" wrap="square" lIns="77809" tIns="77809" rIns="77809" bIns="77809" anchor="t" anchorCtr="0">
              <a:spAutoFit/>
            </a:bodyPr>
            <a:lstStyle/>
            <a:p>
              <a:r>
                <a:rPr lang="en" sz="3200">
                  <a:solidFill>
                    <a:srgbClr val="319704"/>
                  </a:solidFill>
                  <a:latin typeface="Open Sans Light"/>
                  <a:ea typeface="Open Sans Light"/>
                  <a:cs typeface="Open Sans Light"/>
                  <a:sym typeface="Open Sans Light"/>
                </a:rPr>
                <a:t>‘’</a:t>
              </a:r>
              <a:endParaRPr sz="3200">
                <a:solidFill>
                  <a:srgbClr val="319704"/>
                </a:solidFill>
                <a:latin typeface="Open Sans Light"/>
                <a:ea typeface="Open Sans Light"/>
                <a:cs typeface="Open Sans Light"/>
                <a:sym typeface="Open Sans Light"/>
              </a:endParaRPr>
            </a:p>
          </p:txBody>
        </p:sp>
      </p:grpSp>
      <p:grpSp>
        <p:nvGrpSpPr>
          <p:cNvPr id="1934" name="Google Shape;1934;p195"/>
          <p:cNvGrpSpPr/>
          <p:nvPr/>
        </p:nvGrpSpPr>
        <p:grpSpPr>
          <a:xfrm>
            <a:off x="6244127" y="4951172"/>
            <a:ext cx="2614511" cy="1525420"/>
            <a:chOff x="-5117250" y="4210575"/>
            <a:chExt cx="3072050" cy="1792368"/>
          </a:xfrm>
        </p:grpSpPr>
        <p:sp>
          <p:nvSpPr>
            <p:cNvPr id="1935" name="Google Shape;1935;p195"/>
            <p:cNvSpPr txBox="1"/>
            <p:nvPr/>
          </p:nvSpPr>
          <p:spPr>
            <a:xfrm>
              <a:off x="-5045200" y="4552575"/>
              <a:ext cx="3000000" cy="1450368"/>
            </a:xfrm>
            <a:prstGeom prst="rect">
              <a:avLst/>
            </a:prstGeom>
            <a:noFill/>
            <a:ln>
              <a:noFill/>
            </a:ln>
          </p:spPr>
          <p:txBody>
            <a:bodyPr spcFirstLastPara="1" wrap="square" lIns="77809" tIns="77809" rIns="77809" bIns="77809" anchor="t" anchorCtr="0">
              <a:spAutoFit/>
            </a:bodyPr>
            <a:lstStyle/>
            <a:p>
              <a:r>
                <a:rPr lang="en" sz="1400" dirty="0">
                  <a:solidFill>
                    <a:srgbClr val="858585"/>
                  </a:solidFill>
                  <a:highlight>
                    <a:srgbClr val="FFFFFF"/>
                  </a:highlight>
                  <a:latin typeface="Open Sans"/>
                  <a:ea typeface="Open Sans"/>
                  <a:cs typeface="Open Sans"/>
                  <a:sym typeface="Open Sans"/>
                </a:rPr>
                <a:t>My little girl was 9 and she’s always wanted to be a doctor, she begged me to sign-up to one of your programmes</a:t>
              </a:r>
              <a:endParaRPr sz="2000" dirty="0">
                <a:solidFill>
                  <a:srgbClr val="858585"/>
                </a:solidFill>
                <a:latin typeface="Open Sans"/>
                <a:ea typeface="Open Sans"/>
                <a:cs typeface="Open Sans"/>
                <a:sym typeface="Open Sans"/>
              </a:endParaRPr>
            </a:p>
          </p:txBody>
        </p:sp>
        <p:sp>
          <p:nvSpPr>
            <p:cNvPr id="1936" name="Google Shape;1936;p195"/>
            <p:cNvSpPr txBox="1"/>
            <p:nvPr/>
          </p:nvSpPr>
          <p:spPr>
            <a:xfrm>
              <a:off x="-5117250" y="4210575"/>
              <a:ext cx="363301"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pic>
        <p:nvPicPr>
          <p:cNvPr id="2041" name="Google Shape;2041;p200"/>
          <p:cNvPicPr preferRelativeResize="0"/>
          <p:nvPr/>
        </p:nvPicPr>
        <p:blipFill>
          <a:blip r:embed="rId3">
            <a:alphaModFix/>
          </a:blip>
          <a:stretch>
            <a:fillRect/>
          </a:stretch>
        </p:blipFill>
        <p:spPr>
          <a:xfrm>
            <a:off x="129702" y="348575"/>
            <a:ext cx="8832587" cy="61608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p201"/>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15</a:t>
            </a:fld>
            <a:endParaRPr/>
          </a:p>
        </p:txBody>
      </p:sp>
      <p:pic>
        <p:nvPicPr>
          <p:cNvPr id="2048" name="Google Shape;2048;p201"/>
          <p:cNvPicPr preferRelativeResize="0"/>
          <p:nvPr/>
        </p:nvPicPr>
        <p:blipFill>
          <a:blip r:embed="rId3">
            <a:alphaModFix/>
          </a:blip>
          <a:stretch>
            <a:fillRect/>
          </a:stretch>
        </p:blipFill>
        <p:spPr>
          <a:xfrm>
            <a:off x="129702" y="348575"/>
            <a:ext cx="8832587" cy="61608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pic>
        <p:nvPicPr>
          <p:cNvPr id="2412" name="Google Shape;2412;p235"/>
          <p:cNvPicPr preferRelativeResize="0"/>
          <p:nvPr/>
        </p:nvPicPr>
        <p:blipFill>
          <a:blip r:embed="rId3">
            <a:alphaModFix/>
          </a:blip>
          <a:stretch>
            <a:fillRect/>
          </a:stretch>
        </p:blipFill>
        <p:spPr>
          <a:xfrm>
            <a:off x="129702" y="348575"/>
            <a:ext cx="8832587" cy="61608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cxnSp>
        <p:nvCxnSpPr>
          <p:cNvPr id="1463" name="Google Shape;1463;p172"/>
          <p:cNvCxnSpPr/>
          <p:nvPr/>
        </p:nvCxnSpPr>
        <p:spPr>
          <a:xfrm>
            <a:off x="6701553" y="2127362"/>
            <a:ext cx="26043" cy="753957"/>
          </a:xfrm>
          <a:prstGeom prst="straightConnector1">
            <a:avLst/>
          </a:prstGeom>
          <a:noFill/>
          <a:ln w="9525" cap="flat" cmpd="sng">
            <a:solidFill>
              <a:schemeClr val="dk1"/>
            </a:solidFill>
            <a:prstDash val="dot"/>
            <a:round/>
            <a:headEnd type="none" w="med" len="med"/>
            <a:tailEnd type="triangle" w="med" len="med"/>
          </a:ln>
        </p:spPr>
      </p:cxnSp>
      <p:sp>
        <p:nvSpPr>
          <p:cNvPr id="1464" name="Google Shape;1464;p172"/>
          <p:cNvSpPr txBox="1">
            <a:spLocks noGrp="1"/>
          </p:cNvSpPr>
          <p:nvPr>
            <p:ph type="title"/>
          </p:nvPr>
        </p:nvSpPr>
        <p:spPr>
          <a:xfrm>
            <a:off x="332185" y="866844"/>
            <a:ext cx="8476596" cy="506553"/>
          </a:xfrm>
          <a:prstGeom prst="rect">
            <a:avLst/>
          </a:prstGeom>
        </p:spPr>
        <p:txBody>
          <a:bodyPr spcFirstLastPara="1" vert="horz" wrap="square" lIns="0" tIns="0" rIns="0" bIns="0" rtlCol="0" anchor="t" anchorCtr="0">
            <a:noAutofit/>
          </a:bodyPr>
          <a:lstStyle/>
          <a:p>
            <a:r>
              <a:rPr lang="en" sz="1617" b="1">
                <a:solidFill>
                  <a:srgbClr val="7F7F7F"/>
                </a:solidFill>
                <a:latin typeface="Open Sans"/>
                <a:ea typeface="Open Sans"/>
                <a:cs typeface="Open Sans"/>
                <a:sym typeface="Open Sans"/>
              </a:rPr>
              <a:t>Even your warm audiences are typically only interacting with a very specific area of your work</a:t>
            </a:r>
            <a:endParaRPr sz="1617" b="1">
              <a:solidFill>
                <a:srgbClr val="7F7F7F"/>
              </a:solidFill>
              <a:latin typeface="Open Sans"/>
              <a:ea typeface="Open Sans"/>
              <a:cs typeface="Open Sans"/>
              <a:sym typeface="Open Sans"/>
            </a:endParaRPr>
          </a:p>
        </p:txBody>
      </p:sp>
      <p:sp>
        <p:nvSpPr>
          <p:cNvPr id="1465" name="Google Shape;1465;p172"/>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17</a:t>
            </a:fld>
            <a:endParaRPr/>
          </a:p>
        </p:txBody>
      </p:sp>
      <p:sp>
        <p:nvSpPr>
          <p:cNvPr id="1466" name="Google Shape;1466;p172"/>
          <p:cNvSpPr txBox="1">
            <a:spLocks noGrp="1"/>
          </p:cNvSpPr>
          <p:nvPr>
            <p:ph type="body" idx="4294967295"/>
          </p:nvPr>
        </p:nvSpPr>
        <p:spPr>
          <a:xfrm>
            <a:off x="343511" y="1865213"/>
            <a:ext cx="3958723" cy="4395064"/>
          </a:xfrm>
          <a:prstGeom prst="rect">
            <a:avLst/>
          </a:prstGeom>
        </p:spPr>
        <p:txBody>
          <a:bodyPr spcFirstLastPara="1" vert="horz" wrap="square" lIns="0" tIns="0" rIns="0" bIns="0" rtlCol="0" anchor="t" anchorCtr="0">
            <a:noAutofit/>
          </a:bodyPr>
          <a:lstStyle/>
          <a:p>
            <a:pPr marL="0" indent="0">
              <a:spcBef>
                <a:spcPts val="766"/>
              </a:spcBef>
              <a:buNone/>
            </a:pPr>
            <a:r>
              <a:rPr lang="en" sz="2000" dirty="0">
                <a:solidFill>
                  <a:srgbClr val="000000"/>
                </a:solidFill>
              </a:rPr>
              <a:t>We didn’t come across any ‘warm audience’ members who had a clear and holistic understanding of what you do as an organisation.</a:t>
            </a:r>
            <a:endParaRPr sz="2000" dirty="0">
              <a:solidFill>
                <a:srgbClr val="000000"/>
              </a:solidFill>
            </a:endParaRPr>
          </a:p>
          <a:p>
            <a:pPr marL="0" indent="0">
              <a:spcBef>
                <a:spcPts val="766"/>
              </a:spcBef>
              <a:buNone/>
            </a:pPr>
            <a:r>
              <a:rPr lang="en" sz="2000" dirty="0">
                <a:solidFill>
                  <a:srgbClr val="000000"/>
                </a:solidFill>
              </a:rPr>
              <a:t>There is still very </a:t>
            </a:r>
            <a:r>
              <a:rPr lang="en" sz="2000" dirty="0"/>
              <a:t>little awareness </a:t>
            </a:r>
            <a:r>
              <a:rPr lang="en" sz="2000" dirty="0">
                <a:solidFill>
                  <a:srgbClr val="000000"/>
                </a:solidFill>
              </a:rPr>
              <a:t>around the multiple areas of your work and a </a:t>
            </a:r>
            <a:r>
              <a:rPr lang="en" sz="2000" dirty="0"/>
              <a:t>real lack of cross-pollination across the charity</a:t>
            </a:r>
            <a:r>
              <a:rPr lang="en" sz="2000" dirty="0">
                <a:solidFill>
                  <a:srgbClr val="000000"/>
                </a:solidFill>
              </a:rPr>
              <a:t>.</a:t>
            </a:r>
            <a:endParaRPr sz="2000" dirty="0">
              <a:solidFill>
                <a:srgbClr val="000000"/>
              </a:solidFill>
            </a:endParaRPr>
          </a:p>
          <a:p>
            <a:pPr marL="0" indent="0">
              <a:spcBef>
                <a:spcPts val="766"/>
              </a:spcBef>
              <a:buNone/>
            </a:pPr>
            <a:r>
              <a:rPr lang="en" sz="2000" dirty="0">
                <a:solidFill>
                  <a:srgbClr val="000000"/>
                </a:solidFill>
              </a:rPr>
              <a:t>Parents who had a child in the cadets will typically only know about cadets, even volunteers who are closer to your work have limited awareness.</a:t>
            </a:r>
            <a:endParaRPr sz="2000" dirty="0">
              <a:solidFill>
                <a:srgbClr val="000000"/>
              </a:solidFill>
            </a:endParaRPr>
          </a:p>
          <a:p>
            <a:pPr marL="0" indent="0">
              <a:spcBef>
                <a:spcPts val="766"/>
              </a:spcBef>
              <a:buNone/>
            </a:pPr>
            <a:r>
              <a:rPr lang="en" sz="2000" dirty="0">
                <a:solidFill>
                  <a:srgbClr val="000000"/>
                </a:solidFill>
              </a:rPr>
              <a:t>Despite this, there is a </a:t>
            </a:r>
            <a:r>
              <a:rPr lang="en" sz="2000" dirty="0"/>
              <a:t>real appetite to be better informed</a:t>
            </a:r>
            <a:r>
              <a:rPr lang="en" sz="2000" dirty="0">
                <a:solidFill>
                  <a:srgbClr val="000000"/>
                </a:solidFill>
              </a:rPr>
              <a:t> (and this would drive engagement and involvement)</a:t>
            </a: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grpSp>
        <p:nvGrpSpPr>
          <p:cNvPr id="1467" name="Google Shape;1467;p172"/>
          <p:cNvGrpSpPr/>
          <p:nvPr/>
        </p:nvGrpSpPr>
        <p:grpSpPr>
          <a:xfrm>
            <a:off x="5188660" y="3891127"/>
            <a:ext cx="2738170" cy="2880438"/>
            <a:chOff x="5402150" y="4956675"/>
            <a:chExt cx="3217350" cy="3384515"/>
          </a:xfrm>
        </p:grpSpPr>
        <p:grpSp>
          <p:nvGrpSpPr>
            <p:cNvPr id="1468" name="Google Shape;1468;p172"/>
            <p:cNvGrpSpPr/>
            <p:nvPr/>
          </p:nvGrpSpPr>
          <p:grpSpPr>
            <a:xfrm>
              <a:off x="5402150" y="4956675"/>
              <a:ext cx="3217350" cy="2574009"/>
              <a:chOff x="5402150" y="4956675"/>
              <a:chExt cx="3217350" cy="2574009"/>
            </a:xfrm>
          </p:grpSpPr>
          <p:sp>
            <p:nvSpPr>
              <p:cNvPr id="1469" name="Google Shape;1469;p172"/>
              <p:cNvSpPr txBox="1"/>
              <p:nvPr/>
            </p:nvSpPr>
            <p:spPr>
              <a:xfrm>
                <a:off x="5619500" y="5129812"/>
                <a:ext cx="3000000" cy="2400872"/>
              </a:xfrm>
              <a:prstGeom prst="rect">
                <a:avLst/>
              </a:prstGeom>
              <a:noFill/>
              <a:ln>
                <a:noFill/>
              </a:ln>
            </p:spPr>
            <p:txBody>
              <a:bodyPr spcFirstLastPara="1" wrap="square" lIns="77809" tIns="77809" rIns="77809" bIns="77809" anchor="t" anchorCtr="0">
                <a:spAutoFit/>
              </a:bodyPr>
              <a:lstStyle/>
              <a:p>
                <a:r>
                  <a:rPr lang="en" sz="1532">
                    <a:solidFill>
                      <a:srgbClr val="858585"/>
                    </a:solidFill>
                    <a:latin typeface="Open Sans"/>
                    <a:ea typeface="Open Sans"/>
                    <a:cs typeface="Open Sans"/>
                    <a:sym typeface="Open Sans"/>
                  </a:rPr>
                  <a:t>I am a fairly well-informed person but I had no idea how much St John Ambulance do. Even just giving the location of the local Group HQ may spark interest and a sense of community.</a:t>
                </a:r>
                <a:endParaRPr sz="1532">
                  <a:solidFill>
                    <a:srgbClr val="858585"/>
                  </a:solidFill>
                  <a:latin typeface="Open Sans"/>
                  <a:ea typeface="Open Sans"/>
                  <a:cs typeface="Open Sans"/>
                  <a:sym typeface="Open Sans"/>
                </a:endParaRPr>
              </a:p>
            </p:txBody>
          </p:sp>
          <p:sp>
            <p:nvSpPr>
              <p:cNvPr id="1470" name="Google Shape;1470;p172"/>
              <p:cNvSpPr txBox="1"/>
              <p:nvPr/>
            </p:nvSpPr>
            <p:spPr>
              <a:xfrm>
                <a:off x="5402150" y="4956675"/>
                <a:ext cx="363299"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471" name="Google Shape;1471;p172"/>
            <p:cNvSpPr txBox="1"/>
            <p:nvPr/>
          </p:nvSpPr>
          <p:spPr>
            <a:xfrm>
              <a:off x="5583799" y="7602495"/>
              <a:ext cx="2646000" cy="738695"/>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Cold Suburban Stability</a:t>
              </a:r>
              <a:endParaRPr sz="1532" b="1" i="1" dirty="0">
                <a:solidFill>
                  <a:srgbClr val="449222"/>
                </a:solidFill>
                <a:latin typeface="Open Sans"/>
                <a:ea typeface="Open Sans"/>
                <a:cs typeface="Open Sans"/>
                <a:sym typeface="Open Sans"/>
              </a:endParaRPr>
            </a:p>
          </p:txBody>
        </p:sp>
      </p:grpSp>
      <p:pic>
        <p:nvPicPr>
          <p:cNvPr id="1472" name="Google Shape;1472;p172"/>
          <p:cNvPicPr preferRelativeResize="0"/>
          <p:nvPr/>
        </p:nvPicPr>
        <p:blipFill rotWithShape="1">
          <a:blip r:embed="rId3">
            <a:alphaModFix/>
          </a:blip>
          <a:srcRect l="59829" t="31131" r="3993" b="35437"/>
          <a:stretch/>
        </p:blipFill>
        <p:spPr>
          <a:xfrm>
            <a:off x="6383724" y="2881319"/>
            <a:ext cx="687744" cy="635532"/>
          </a:xfrm>
          <a:prstGeom prst="rect">
            <a:avLst/>
          </a:prstGeom>
          <a:noFill/>
          <a:ln>
            <a:noFill/>
          </a:ln>
        </p:spPr>
      </p:pic>
      <p:sp>
        <p:nvSpPr>
          <p:cNvPr id="1473" name="Google Shape;1473;p172"/>
          <p:cNvSpPr/>
          <p:nvPr/>
        </p:nvSpPr>
        <p:spPr>
          <a:xfrm>
            <a:off x="5074213" y="2413255"/>
            <a:ext cx="770809" cy="704936"/>
          </a:xfrm>
          <a:prstGeom prst="ellipse">
            <a:avLst/>
          </a:prstGeom>
          <a:solidFill>
            <a:schemeClr val="lt1"/>
          </a:solidFill>
          <a:ln w="9525" cap="flat" cmpd="sng">
            <a:solidFill>
              <a:schemeClr val="dk1"/>
            </a:solidFill>
            <a:prstDash val="dot"/>
            <a:round/>
            <a:headEnd type="none" w="sm" len="sm"/>
            <a:tailEnd type="none" w="sm" len="sm"/>
          </a:ln>
        </p:spPr>
        <p:txBody>
          <a:bodyPr spcFirstLastPara="1" wrap="square" lIns="77809" tIns="77809" rIns="77809" bIns="77809" anchor="ctr" anchorCtr="0">
            <a:noAutofit/>
          </a:bodyPr>
          <a:lstStyle/>
          <a:p>
            <a:endParaRPr sz="1532"/>
          </a:p>
        </p:txBody>
      </p:sp>
      <p:pic>
        <p:nvPicPr>
          <p:cNvPr id="1474" name="Google Shape;1474;p172"/>
          <p:cNvPicPr preferRelativeResize="0"/>
          <p:nvPr/>
        </p:nvPicPr>
        <p:blipFill rotWithShape="1">
          <a:blip r:embed="rId4">
            <a:alphaModFix/>
          </a:blip>
          <a:srcRect l="79896" t="5584" r="3435" b="68764"/>
          <a:stretch/>
        </p:blipFill>
        <p:spPr>
          <a:xfrm>
            <a:off x="5212311" y="2527034"/>
            <a:ext cx="494200" cy="506553"/>
          </a:xfrm>
          <a:prstGeom prst="rect">
            <a:avLst/>
          </a:prstGeom>
          <a:noFill/>
          <a:ln>
            <a:noFill/>
          </a:ln>
        </p:spPr>
      </p:pic>
      <p:sp>
        <p:nvSpPr>
          <p:cNvPr id="1475" name="Google Shape;1475;p172"/>
          <p:cNvSpPr/>
          <p:nvPr/>
        </p:nvSpPr>
        <p:spPr>
          <a:xfrm>
            <a:off x="5130617" y="3052468"/>
            <a:ext cx="667404" cy="187915"/>
          </a:xfrm>
          <a:prstGeom prst="roundRect">
            <a:avLst>
              <a:gd name="adj" fmla="val 16667"/>
            </a:avLst>
          </a:prstGeom>
          <a:solidFill>
            <a:schemeClr val="lt2"/>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476" name="Google Shape;1476;p172"/>
          <p:cNvSpPr txBox="1"/>
          <p:nvPr/>
        </p:nvSpPr>
        <p:spPr>
          <a:xfrm>
            <a:off x="5037562" y="3008306"/>
            <a:ext cx="855319" cy="274990"/>
          </a:xfrm>
          <a:prstGeom prst="rect">
            <a:avLst/>
          </a:prstGeom>
          <a:noFill/>
          <a:ln>
            <a:noFill/>
          </a:ln>
        </p:spPr>
        <p:txBody>
          <a:bodyPr spcFirstLastPara="1" wrap="square" lIns="77809" tIns="77809" rIns="77809" bIns="77809" anchor="t" anchorCtr="0">
            <a:spAutoFit/>
          </a:bodyPr>
          <a:lstStyle/>
          <a:p>
            <a:pPr algn="ctr"/>
            <a:r>
              <a:rPr lang="en" sz="766" b="1">
                <a:latin typeface="Open Sans"/>
                <a:ea typeface="Open Sans"/>
                <a:cs typeface="Open Sans"/>
                <a:sym typeface="Open Sans"/>
              </a:rPr>
              <a:t>Cadets</a:t>
            </a:r>
            <a:endParaRPr sz="766" b="1">
              <a:latin typeface="Open Sans"/>
              <a:ea typeface="Open Sans"/>
              <a:cs typeface="Open Sans"/>
              <a:sym typeface="Open Sans"/>
            </a:endParaRPr>
          </a:p>
        </p:txBody>
      </p:sp>
      <p:sp>
        <p:nvSpPr>
          <p:cNvPr id="1477" name="Google Shape;1477;p172"/>
          <p:cNvSpPr/>
          <p:nvPr/>
        </p:nvSpPr>
        <p:spPr>
          <a:xfrm>
            <a:off x="6306383" y="1764745"/>
            <a:ext cx="770809" cy="704936"/>
          </a:xfrm>
          <a:prstGeom prst="ellipse">
            <a:avLst/>
          </a:prstGeom>
          <a:solidFill>
            <a:schemeClr val="lt1"/>
          </a:solidFill>
          <a:ln w="9525" cap="flat" cmpd="sng">
            <a:solidFill>
              <a:schemeClr val="dk1"/>
            </a:solidFill>
            <a:prstDash val="dot"/>
            <a:round/>
            <a:headEnd type="none" w="sm" len="sm"/>
            <a:tailEnd type="none" w="sm" len="sm"/>
          </a:ln>
        </p:spPr>
        <p:txBody>
          <a:bodyPr spcFirstLastPara="1" wrap="square" lIns="77809" tIns="77809" rIns="77809" bIns="77809" anchor="ctr" anchorCtr="0">
            <a:noAutofit/>
          </a:bodyPr>
          <a:lstStyle/>
          <a:p>
            <a:endParaRPr sz="1532"/>
          </a:p>
        </p:txBody>
      </p:sp>
      <p:pic>
        <p:nvPicPr>
          <p:cNvPr id="1478" name="Google Shape;1478;p172"/>
          <p:cNvPicPr preferRelativeResize="0"/>
          <p:nvPr/>
        </p:nvPicPr>
        <p:blipFill rotWithShape="1">
          <a:blip r:embed="rId4">
            <a:alphaModFix/>
          </a:blip>
          <a:srcRect l="79896" t="5584" r="3435" b="68764"/>
          <a:stretch/>
        </p:blipFill>
        <p:spPr>
          <a:xfrm>
            <a:off x="6444481" y="1878524"/>
            <a:ext cx="494200" cy="506553"/>
          </a:xfrm>
          <a:prstGeom prst="rect">
            <a:avLst/>
          </a:prstGeom>
          <a:noFill/>
          <a:ln>
            <a:noFill/>
          </a:ln>
        </p:spPr>
      </p:pic>
      <p:sp>
        <p:nvSpPr>
          <p:cNvPr id="1479" name="Google Shape;1479;p172"/>
          <p:cNvSpPr/>
          <p:nvPr/>
        </p:nvSpPr>
        <p:spPr>
          <a:xfrm>
            <a:off x="6362787" y="2403957"/>
            <a:ext cx="667404" cy="187915"/>
          </a:xfrm>
          <a:prstGeom prst="roundRect">
            <a:avLst>
              <a:gd name="adj" fmla="val 16667"/>
            </a:avLst>
          </a:prstGeom>
          <a:solidFill>
            <a:schemeClr val="lt2"/>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480" name="Google Shape;1480;p172"/>
          <p:cNvSpPr txBox="1"/>
          <p:nvPr/>
        </p:nvSpPr>
        <p:spPr>
          <a:xfrm>
            <a:off x="6269732" y="2359796"/>
            <a:ext cx="855319" cy="274990"/>
          </a:xfrm>
          <a:prstGeom prst="rect">
            <a:avLst/>
          </a:prstGeom>
          <a:noFill/>
          <a:ln>
            <a:noFill/>
          </a:ln>
        </p:spPr>
        <p:txBody>
          <a:bodyPr spcFirstLastPara="1" wrap="square" lIns="77809" tIns="77809" rIns="77809" bIns="77809" anchor="t" anchorCtr="0">
            <a:spAutoFit/>
          </a:bodyPr>
          <a:lstStyle/>
          <a:p>
            <a:pPr algn="ctr"/>
            <a:r>
              <a:rPr lang="en" sz="766" b="1">
                <a:latin typeface="Open Sans"/>
                <a:ea typeface="Open Sans"/>
                <a:cs typeface="Open Sans"/>
                <a:sym typeface="Open Sans"/>
              </a:rPr>
              <a:t>Volunteers</a:t>
            </a:r>
            <a:endParaRPr sz="766" b="1">
              <a:latin typeface="Open Sans"/>
              <a:ea typeface="Open Sans"/>
              <a:cs typeface="Open Sans"/>
              <a:sym typeface="Open Sans"/>
            </a:endParaRPr>
          </a:p>
        </p:txBody>
      </p:sp>
      <p:sp>
        <p:nvSpPr>
          <p:cNvPr id="1481" name="Google Shape;1481;p172"/>
          <p:cNvSpPr/>
          <p:nvPr/>
        </p:nvSpPr>
        <p:spPr>
          <a:xfrm>
            <a:off x="7538553" y="2413255"/>
            <a:ext cx="770809" cy="704936"/>
          </a:xfrm>
          <a:prstGeom prst="ellipse">
            <a:avLst/>
          </a:prstGeom>
          <a:solidFill>
            <a:schemeClr val="lt1"/>
          </a:solidFill>
          <a:ln w="9525" cap="flat" cmpd="sng">
            <a:solidFill>
              <a:schemeClr val="dk1"/>
            </a:solidFill>
            <a:prstDash val="dot"/>
            <a:round/>
            <a:headEnd type="none" w="sm" len="sm"/>
            <a:tailEnd type="none" w="sm" len="sm"/>
          </a:ln>
        </p:spPr>
        <p:txBody>
          <a:bodyPr spcFirstLastPara="1" wrap="square" lIns="77809" tIns="77809" rIns="77809" bIns="77809" anchor="ctr" anchorCtr="0">
            <a:noAutofit/>
          </a:bodyPr>
          <a:lstStyle/>
          <a:p>
            <a:endParaRPr sz="1532"/>
          </a:p>
        </p:txBody>
      </p:sp>
      <p:pic>
        <p:nvPicPr>
          <p:cNvPr id="1482" name="Google Shape;1482;p172"/>
          <p:cNvPicPr preferRelativeResize="0"/>
          <p:nvPr/>
        </p:nvPicPr>
        <p:blipFill rotWithShape="1">
          <a:blip r:embed="rId4">
            <a:alphaModFix/>
          </a:blip>
          <a:srcRect l="79896" t="5584" r="3435" b="68764"/>
          <a:stretch/>
        </p:blipFill>
        <p:spPr>
          <a:xfrm>
            <a:off x="7676651" y="2527034"/>
            <a:ext cx="494200" cy="506553"/>
          </a:xfrm>
          <a:prstGeom prst="rect">
            <a:avLst/>
          </a:prstGeom>
          <a:noFill/>
          <a:ln>
            <a:noFill/>
          </a:ln>
        </p:spPr>
      </p:pic>
      <p:sp>
        <p:nvSpPr>
          <p:cNvPr id="1483" name="Google Shape;1483;p172"/>
          <p:cNvSpPr/>
          <p:nvPr/>
        </p:nvSpPr>
        <p:spPr>
          <a:xfrm>
            <a:off x="7594958" y="3052468"/>
            <a:ext cx="667404" cy="187915"/>
          </a:xfrm>
          <a:prstGeom prst="roundRect">
            <a:avLst>
              <a:gd name="adj" fmla="val 16667"/>
            </a:avLst>
          </a:prstGeom>
          <a:solidFill>
            <a:schemeClr val="lt2"/>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484" name="Google Shape;1484;p172"/>
          <p:cNvSpPr txBox="1"/>
          <p:nvPr/>
        </p:nvSpPr>
        <p:spPr>
          <a:xfrm>
            <a:off x="7501902" y="3008306"/>
            <a:ext cx="855319" cy="274990"/>
          </a:xfrm>
          <a:prstGeom prst="rect">
            <a:avLst/>
          </a:prstGeom>
          <a:noFill/>
          <a:ln>
            <a:noFill/>
          </a:ln>
        </p:spPr>
        <p:txBody>
          <a:bodyPr spcFirstLastPara="1" wrap="square" lIns="77809" tIns="77809" rIns="77809" bIns="77809" anchor="t" anchorCtr="0">
            <a:spAutoFit/>
          </a:bodyPr>
          <a:lstStyle/>
          <a:p>
            <a:pPr algn="ctr"/>
            <a:r>
              <a:rPr lang="en" sz="766" b="1">
                <a:latin typeface="Open Sans"/>
                <a:ea typeface="Open Sans"/>
                <a:cs typeface="Open Sans"/>
                <a:sym typeface="Open Sans"/>
              </a:rPr>
              <a:t>Training</a:t>
            </a:r>
            <a:endParaRPr sz="766" b="1">
              <a:latin typeface="Open Sans"/>
              <a:ea typeface="Open Sans"/>
              <a:cs typeface="Open Sans"/>
              <a:sym typeface="Open Sans"/>
            </a:endParaRPr>
          </a:p>
        </p:txBody>
      </p:sp>
      <p:cxnSp>
        <p:nvCxnSpPr>
          <p:cNvPr id="1485" name="Google Shape;1485;p172"/>
          <p:cNvCxnSpPr/>
          <p:nvPr/>
        </p:nvCxnSpPr>
        <p:spPr>
          <a:xfrm>
            <a:off x="5846915" y="2870149"/>
            <a:ext cx="592340" cy="178723"/>
          </a:xfrm>
          <a:prstGeom prst="straightConnector1">
            <a:avLst/>
          </a:prstGeom>
          <a:noFill/>
          <a:ln w="9525" cap="flat" cmpd="sng">
            <a:solidFill>
              <a:schemeClr val="dk1"/>
            </a:solidFill>
            <a:prstDash val="dot"/>
            <a:round/>
            <a:headEnd type="none" w="med" len="med"/>
            <a:tailEnd type="triangle" w="med" len="med"/>
          </a:ln>
        </p:spPr>
      </p:cxnSp>
      <p:cxnSp>
        <p:nvCxnSpPr>
          <p:cNvPr id="1486" name="Google Shape;1486;p172"/>
          <p:cNvCxnSpPr/>
          <p:nvPr/>
        </p:nvCxnSpPr>
        <p:spPr>
          <a:xfrm flipH="1">
            <a:off x="7052668" y="2888953"/>
            <a:ext cx="514468" cy="189702"/>
          </a:xfrm>
          <a:prstGeom prst="straightConnector1">
            <a:avLst/>
          </a:prstGeom>
          <a:noFill/>
          <a:ln w="9525" cap="flat" cmpd="sng">
            <a:solidFill>
              <a:schemeClr val="dk1"/>
            </a:solidFill>
            <a:prstDash val="dot"/>
            <a:round/>
            <a:headEnd type="none" w="med" len="med"/>
            <a:tailEnd type="triangle" w="med" len="med"/>
          </a:ln>
        </p:spPr>
      </p:cxnSp>
      <p:cxnSp>
        <p:nvCxnSpPr>
          <p:cNvPr id="1487" name="Google Shape;1487;p172"/>
          <p:cNvCxnSpPr>
            <a:endCxn id="1477" idx="2"/>
          </p:cNvCxnSpPr>
          <p:nvPr/>
        </p:nvCxnSpPr>
        <p:spPr>
          <a:xfrm rot="10800000" flipH="1">
            <a:off x="5705872" y="2117213"/>
            <a:ext cx="600511" cy="414638"/>
          </a:xfrm>
          <a:prstGeom prst="straightConnector1">
            <a:avLst/>
          </a:prstGeom>
          <a:noFill/>
          <a:ln w="9525" cap="flat" cmpd="sng">
            <a:solidFill>
              <a:schemeClr val="dk1"/>
            </a:solidFill>
            <a:prstDash val="dot"/>
            <a:round/>
            <a:headEnd type="none" w="med" len="med"/>
            <a:tailEnd type="none" w="med" len="med"/>
          </a:ln>
        </p:spPr>
      </p:cxnSp>
      <p:cxnSp>
        <p:nvCxnSpPr>
          <p:cNvPr id="1488" name="Google Shape;1488;p172"/>
          <p:cNvCxnSpPr/>
          <p:nvPr/>
        </p:nvCxnSpPr>
        <p:spPr>
          <a:xfrm>
            <a:off x="7086553" y="2032543"/>
            <a:ext cx="640340" cy="424085"/>
          </a:xfrm>
          <a:prstGeom prst="straightConnector1">
            <a:avLst/>
          </a:prstGeom>
          <a:noFill/>
          <a:ln w="9525" cap="flat" cmpd="sng">
            <a:solidFill>
              <a:schemeClr val="dk1"/>
            </a:solidFill>
            <a:prstDash val="dot"/>
            <a:round/>
            <a:headEnd type="none" w="med" len="med"/>
            <a:tailEnd type="none" w="med" len="med"/>
          </a:ln>
        </p:spPr>
      </p:cxnSp>
      <p:pic>
        <p:nvPicPr>
          <p:cNvPr id="1489" name="Google Shape;1489;p172"/>
          <p:cNvPicPr preferRelativeResize="0"/>
          <p:nvPr/>
        </p:nvPicPr>
        <p:blipFill rotWithShape="1">
          <a:blip r:embed="rId5">
            <a:alphaModFix/>
          </a:blip>
          <a:srcRect/>
          <a:stretch/>
        </p:blipFill>
        <p:spPr>
          <a:xfrm>
            <a:off x="5901426" y="2165254"/>
            <a:ext cx="276211" cy="274979"/>
          </a:xfrm>
          <a:prstGeom prst="rect">
            <a:avLst/>
          </a:prstGeom>
          <a:noFill/>
          <a:ln>
            <a:noFill/>
          </a:ln>
        </p:spPr>
      </p:pic>
      <p:pic>
        <p:nvPicPr>
          <p:cNvPr id="1490" name="Google Shape;1490;p172"/>
          <p:cNvPicPr preferRelativeResize="0"/>
          <p:nvPr/>
        </p:nvPicPr>
        <p:blipFill rotWithShape="1">
          <a:blip r:embed="rId5">
            <a:alphaModFix/>
          </a:blip>
          <a:srcRect/>
          <a:stretch/>
        </p:blipFill>
        <p:spPr>
          <a:xfrm>
            <a:off x="7217129" y="2107105"/>
            <a:ext cx="276211" cy="2749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173"/>
          <p:cNvSpPr txBox="1">
            <a:spLocks noGrp="1"/>
          </p:cNvSpPr>
          <p:nvPr>
            <p:ph type="title"/>
          </p:nvPr>
        </p:nvSpPr>
        <p:spPr>
          <a:xfrm>
            <a:off x="333702" y="347757"/>
            <a:ext cx="8476596" cy="506553"/>
          </a:xfrm>
          <a:prstGeom prst="rect">
            <a:avLst/>
          </a:prstGeom>
        </p:spPr>
        <p:txBody>
          <a:bodyPr spcFirstLastPara="1" vert="horz" wrap="square" lIns="0" tIns="0" rIns="0" bIns="0" rtlCol="0" anchor="t" anchorCtr="0">
            <a:noAutofit/>
          </a:bodyPr>
          <a:lstStyle/>
          <a:p>
            <a:r>
              <a:rPr lang="en" sz="1617" b="1" dirty="0">
                <a:solidFill>
                  <a:srgbClr val="7F7F7F"/>
                </a:solidFill>
                <a:latin typeface="Open Sans"/>
                <a:ea typeface="Open Sans"/>
                <a:cs typeface="Open Sans"/>
                <a:sym typeface="Open Sans"/>
              </a:rPr>
              <a:t>This lack of understanding means people aren’t aware that you’re charity </a:t>
            </a:r>
            <a:endParaRPr sz="1617" b="1" dirty="0">
              <a:solidFill>
                <a:srgbClr val="7F7F7F"/>
              </a:solidFill>
              <a:latin typeface="Open Sans"/>
              <a:ea typeface="Open Sans"/>
              <a:cs typeface="Open Sans"/>
              <a:sym typeface="Open Sans"/>
            </a:endParaRPr>
          </a:p>
        </p:txBody>
      </p:sp>
      <p:sp>
        <p:nvSpPr>
          <p:cNvPr id="1497" name="Google Shape;1497;p173"/>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18</a:t>
            </a:fld>
            <a:endParaRPr/>
          </a:p>
        </p:txBody>
      </p:sp>
      <p:sp>
        <p:nvSpPr>
          <p:cNvPr id="1498" name="Google Shape;1498;p173"/>
          <p:cNvSpPr txBox="1">
            <a:spLocks noGrp="1"/>
          </p:cNvSpPr>
          <p:nvPr>
            <p:ph type="body" idx="4294967295"/>
          </p:nvPr>
        </p:nvSpPr>
        <p:spPr>
          <a:xfrm>
            <a:off x="336279" y="886811"/>
            <a:ext cx="3958723" cy="3855574"/>
          </a:xfrm>
          <a:prstGeom prst="rect">
            <a:avLst/>
          </a:prstGeom>
        </p:spPr>
        <p:txBody>
          <a:bodyPr spcFirstLastPara="1" vert="horz" wrap="square" lIns="0" tIns="0" rIns="0" bIns="0" rtlCol="0" anchor="t" anchorCtr="0">
            <a:noAutofit/>
          </a:bodyPr>
          <a:lstStyle/>
          <a:p>
            <a:pPr marL="0" indent="0">
              <a:spcBef>
                <a:spcPts val="766"/>
              </a:spcBef>
              <a:buNone/>
            </a:pPr>
            <a:r>
              <a:rPr lang="en" sz="1800" dirty="0">
                <a:solidFill>
                  <a:srgbClr val="000000"/>
                </a:solidFill>
              </a:rPr>
              <a:t>Interestingly despite being associated with your volunteers, people </a:t>
            </a:r>
            <a:r>
              <a:rPr lang="en" sz="1800" dirty="0"/>
              <a:t>don’t often make the link to you being a charity</a:t>
            </a:r>
            <a:endParaRPr sz="1800" dirty="0"/>
          </a:p>
          <a:p>
            <a:pPr marL="0" indent="0">
              <a:spcBef>
                <a:spcPts val="766"/>
              </a:spcBef>
              <a:buNone/>
            </a:pPr>
            <a:r>
              <a:rPr lang="en" sz="1800" dirty="0">
                <a:solidFill>
                  <a:srgbClr val="000000"/>
                </a:solidFill>
              </a:rPr>
              <a:t>You’re often viewed across two extremes - either perceived to be an </a:t>
            </a:r>
            <a:r>
              <a:rPr lang="en" sz="1800" dirty="0"/>
              <a:t>extension of the NHS</a:t>
            </a:r>
            <a:r>
              <a:rPr lang="en" sz="1800" dirty="0">
                <a:solidFill>
                  <a:srgbClr val="000000"/>
                </a:solidFill>
              </a:rPr>
              <a:t> (and funded by statutory funding) or you’re perceived to be an </a:t>
            </a:r>
            <a:r>
              <a:rPr lang="en" sz="1800" dirty="0"/>
              <a:t>expensive training resource</a:t>
            </a:r>
            <a:r>
              <a:rPr lang="en" sz="1800" dirty="0">
                <a:solidFill>
                  <a:srgbClr val="000000"/>
                </a:solidFill>
              </a:rPr>
              <a:t> (commercially funded).</a:t>
            </a: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b="1" dirty="0">
              <a:latin typeface="Open Sans"/>
              <a:ea typeface="Open Sans"/>
              <a:cs typeface="Open Sans"/>
              <a:sym typeface="Open Sans"/>
            </a:endParaRPr>
          </a:p>
          <a:p>
            <a:pPr marL="0" indent="0">
              <a:spcBef>
                <a:spcPts val="766"/>
              </a:spcBef>
              <a:spcAft>
                <a:spcPts val="766"/>
              </a:spcAft>
              <a:buNone/>
            </a:pPr>
            <a:endParaRPr sz="1800" b="1" dirty="0">
              <a:latin typeface="Open Sans"/>
              <a:ea typeface="Open Sans"/>
              <a:cs typeface="Open Sans"/>
              <a:sym typeface="Open Sans"/>
            </a:endParaRPr>
          </a:p>
        </p:txBody>
      </p:sp>
      <p:grpSp>
        <p:nvGrpSpPr>
          <p:cNvPr id="1499" name="Google Shape;1499;p173"/>
          <p:cNvGrpSpPr/>
          <p:nvPr/>
        </p:nvGrpSpPr>
        <p:grpSpPr>
          <a:xfrm>
            <a:off x="5091127" y="1192146"/>
            <a:ext cx="2847406" cy="1861282"/>
            <a:chOff x="5372474" y="1829396"/>
            <a:chExt cx="3345702" cy="2187007"/>
          </a:xfrm>
        </p:grpSpPr>
        <p:grpSp>
          <p:nvGrpSpPr>
            <p:cNvPr id="1500" name="Google Shape;1500;p173"/>
            <p:cNvGrpSpPr/>
            <p:nvPr/>
          </p:nvGrpSpPr>
          <p:grpSpPr>
            <a:xfrm>
              <a:off x="5372474" y="1829396"/>
              <a:ext cx="3345702" cy="1569785"/>
              <a:chOff x="5372474" y="1829396"/>
              <a:chExt cx="3345702" cy="1569785"/>
            </a:xfrm>
          </p:grpSpPr>
          <p:sp>
            <p:nvSpPr>
              <p:cNvPr id="1501" name="Google Shape;1501;p173"/>
              <p:cNvSpPr txBox="1"/>
              <p:nvPr/>
            </p:nvSpPr>
            <p:spPr>
              <a:xfrm>
                <a:off x="5718176" y="1829396"/>
                <a:ext cx="3000000" cy="1569785"/>
              </a:xfrm>
              <a:prstGeom prst="rect">
                <a:avLst/>
              </a:prstGeom>
              <a:noFill/>
              <a:ln>
                <a:noFill/>
              </a:ln>
            </p:spPr>
            <p:txBody>
              <a:bodyPr spcFirstLastPara="1" wrap="square" lIns="77809" tIns="77809" rIns="77809" bIns="77809" anchor="t" anchorCtr="0">
                <a:spAutoFit/>
              </a:bodyPr>
              <a:lstStyle/>
              <a:p>
                <a:r>
                  <a:rPr lang="en" sz="1532" dirty="0">
                    <a:solidFill>
                      <a:srgbClr val="7F7F7F"/>
                    </a:solidFill>
                    <a:highlight>
                      <a:schemeClr val="lt1"/>
                    </a:highlight>
                    <a:latin typeface="Open Sans"/>
                    <a:ea typeface="Open Sans"/>
                    <a:cs typeface="Open Sans"/>
                    <a:sym typeface="Open Sans"/>
                  </a:rPr>
                  <a:t>I thought they were part of the NHS that was for private hire at events, rather than a separately run charity.</a:t>
                </a:r>
                <a:endParaRPr sz="1532" dirty="0">
                  <a:solidFill>
                    <a:srgbClr val="7F7F7F"/>
                  </a:solidFill>
                  <a:highlight>
                    <a:schemeClr val="lt1"/>
                  </a:highlight>
                  <a:latin typeface="Open Sans"/>
                  <a:ea typeface="Open Sans"/>
                  <a:cs typeface="Open Sans"/>
                  <a:sym typeface="Open Sans"/>
                </a:endParaRPr>
              </a:p>
            </p:txBody>
          </p:sp>
          <p:sp>
            <p:nvSpPr>
              <p:cNvPr id="1502" name="Google Shape;1502;p173"/>
              <p:cNvSpPr txBox="1"/>
              <p:nvPr/>
            </p:nvSpPr>
            <p:spPr>
              <a:xfrm>
                <a:off x="5372474" y="1874864"/>
                <a:ext cx="363301" cy="800174"/>
              </a:xfrm>
              <a:prstGeom prst="rect">
                <a:avLst/>
              </a:prstGeom>
              <a:noFill/>
              <a:ln>
                <a:noFill/>
              </a:ln>
            </p:spPr>
            <p:txBody>
              <a:bodyPr spcFirstLastPara="1" wrap="square" lIns="77809" tIns="77809" rIns="77809" bIns="77809" anchor="t" anchorCtr="0">
                <a:spAutoFit/>
              </a:bodyPr>
              <a:lstStyle/>
              <a:p>
                <a:r>
                  <a:rPr lang="en" sz="3404" dirty="0">
                    <a:solidFill>
                      <a:srgbClr val="319704"/>
                    </a:solidFill>
                    <a:latin typeface="Open Sans Light"/>
                    <a:ea typeface="Open Sans Light"/>
                    <a:cs typeface="Open Sans Light"/>
                    <a:sym typeface="Open Sans Light"/>
                  </a:rPr>
                  <a:t>‘’</a:t>
                </a:r>
                <a:endParaRPr sz="3404" dirty="0">
                  <a:solidFill>
                    <a:srgbClr val="319704"/>
                  </a:solidFill>
                  <a:latin typeface="Open Sans Light"/>
                  <a:ea typeface="Open Sans Light"/>
                  <a:cs typeface="Open Sans Light"/>
                  <a:sym typeface="Open Sans Light"/>
                </a:endParaRPr>
              </a:p>
            </p:txBody>
          </p:sp>
        </p:grpSp>
        <p:sp>
          <p:nvSpPr>
            <p:cNvPr id="1503" name="Google Shape;1503;p173"/>
            <p:cNvSpPr txBox="1"/>
            <p:nvPr/>
          </p:nvSpPr>
          <p:spPr>
            <a:xfrm>
              <a:off x="5554124" y="3554736"/>
              <a:ext cx="2872801"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City Prosperity </a:t>
              </a:r>
              <a:endParaRPr sz="1532" b="1" i="1" dirty="0">
                <a:solidFill>
                  <a:srgbClr val="449222"/>
                </a:solidFill>
                <a:latin typeface="Open Sans"/>
                <a:ea typeface="Open Sans"/>
                <a:cs typeface="Open Sans"/>
                <a:sym typeface="Open Sans"/>
              </a:endParaRPr>
            </a:p>
          </p:txBody>
        </p:sp>
      </p:grpSp>
      <p:grpSp>
        <p:nvGrpSpPr>
          <p:cNvPr id="1504" name="Google Shape;1504;p173"/>
          <p:cNvGrpSpPr/>
          <p:nvPr/>
        </p:nvGrpSpPr>
        <p:grpSpPr>
          <a:xfrm>
            <a:off x="5210861" y="3567216"/>
            <a:ext cx="2614511" cy="2350338"/>
            <a:chOff x="5354875" y="2576225"/>
            <a:chExt cx="3072050" cy="2761647"/>
          </a:xfrm>
        </p:grpSpPr>
        <p:grpSp>
          <p:nvGrpSpPr>
            <p:cNvPr id="1505" name="Google Shape;1505;p173"/>
            <p:cNvGrpSpPr/>
            <p:nvPr/>
          </p:nvGrpSpPr>
          <p:grpSpPr>
            <a:xfrm>
              <a:off x="5354875" y="2576225"/>
              <a:ext cx="3072050" cy="2188813"/>
              <a:chOff x="5354875" y="2576225"/>
              <a:chExt cx="3072050" cy="2188813"/>
            </a:xfrm>
          </p:grpSpPr>
          <p:sp>
            <p:nvSpPr>
              <p:cNvPr id="1506" name="Google Shape;1506;p173"/>
              <p:cNvSpPr txBox="1"/>
              <p:nvPr/>
            </p:nvSpPr>
            <p:spPr>
              <a:xfrm>
                <a:off x="5426925" y="2918225"/>
                <a:ext cx="3000000" cy="1846813"/>
              </a:xfrm>
              <a:prstGeom prst="rect">
                <a:avLst/>
              </a:prstGeom>
              <a:noFill/>
              <a:ln>
                <a:noFill/>
              </a:ln>
            </p:spPr>
            <p:txBody>
              <a:bodyPr spcFirstLastPara="1" wrap="square" lIns="77809" tIns="77809" rIns="77809" bIns="77809" anchor="t" anchorCtr="0">
                <a:spAutoFit/>
              </a:bodyPr>
              <a:lstStyle/>
              <a:p>
                <a:r>
                  <a:rPr lang="en" sz="1532">
                    <a:solidFill>
                      <a:srgbClr val="858585"/>
                    </a:solidFill>
                    <a:highlight>
                      <a:srgbClr val="FFFFFF"/>
                    </a:highlight>
                    <a:latin typeface="Open Sans"/>
                    <a:ea typeface="Open Sans"/>
                    <a:cs typeface="Open Sans"/>
                    <a:sym typeface="Open Sans"/>
                  </a:rPr>
                  <a:t>They’re always present at big events like marathons that raise money for charity so I think it’s really easy to forget that they themselves are a charity.</a:t>
                </a:r>
                <a:endParaRPr sz="2213">
                  <a:solidFill>
                    <a:srgbClr val="858585"/>
                  </a:solidFill>
                  <a:latin typeface="Open Sans"/>
                  <a:ea typeface="Open Sans"/>
                  <a:cs typeface="Open Sans"/>
                  <a:sym typeface="Open Sans"/>
                </a:endParaRPr>
              </a:p>
            </p:txBody>
          </p:sp>
          <p:sp>
            <p:nvSpPr>
              <p:cNvPr id="1507" name="Google Shape;1507;p173"/>
              <p:cNvSpPr txBox="1"/>
              <p:nvPr/>
            </p:nvSpPr>
            <p:spPr>
              <a:xfrm>
                <a:off x="5354875" y="2576225"/>
                <a:ext cx="363301" cy="800174"/>
              </a:xfrm>
              <a:prstGeom prst="rect">
                <a:avLst/>
              </a:prstGeom>
              <a:noFill/>
              <a:ln>
                <a:noFill/>
              </a:ln>
            </p:spPr>
            <p:txBody>
              <a:bodyPr spcFirstLastPara="1" wrap="square" lIns="77809" tIns="77809" rIns="77809" bIns="77809" anchor="t" anchorCtr="0">
                <a:spAutoFit/>
              </a:bodyPr>
              <a:lstStyle/>
              <a:p>
                <a:r>
                  <a:rPr lang="en" sz="3404" dirty="0">
                    <a:solidFill>
                      <a:srgbClr val="319704"/>
                    </a:solidFill>
                    <a:latin typeface="Open Sans Light"/>
                    <a:ea typeface="Open Sans Light"/>
                    <a:cs typeface="Open Sans Light"/>
                    <a:sym typeface="Open Sans Light"/>
                  </a:rPr>
                  <a:t>‘’</a:t>
                </a:r>
                <a:endParaRPr sz="3404" dirty="0">
                  <a:solidFill>
                    <a:srgbClr val="319704"/>
                  </a:solidFill>
                  <a:latin typeface="Open Sans Light"/>
                  <a:ea typeface="Open Sans Light"/>
                  <a:cs typeface="Open Sans Light"/>
                  <a:sym typeface="Open Sans Light"/>
                </a:endParaRPr>
              </a:p>
            </p:txBody>
          </p:sp>
        </p:grpSp>
        <p:sp>
          <p:nvSpPr>
            <p:cNvPr id="1508" name="Google Shape;1508;p173"/>
            <p:cNvSpPr txBox="1"/>
            <p:nvPr/>
          </p:nvSpPr>
          <p:spPr>
            <a:xfrm>
              <a:off x="5426925" y="4876205"/>
              <a:ext cx="2131199"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Domestic Success </a:t>
              </a:r>
              <a:endParaRPr sz="1532" b="1" i="1" dirty="0">
                <a:solidFill>
                  <a:srgbClr val="449222"/>
                </a:solidFill>
                <a:latin typeface="Open Sans"/>
                <a:ea typeface="Open Sans"/>
                <a:cs typeface="Open Sans"/>
                <a:sym typeface="Open Sans"/>
              </a:endParaRPr>
            </a:p>
          </p:txBody>
        </p:sp>
      </p:grpSp>
      <p:cxnSp>
        <p:nvCxnSpPr>
          <p:cNvPr id="1509" name="Google Shape;1509;p173"/>
          <p:cNvCxnSpPr/>
          <p:nvPr/>
        </p:nvCxnSpPr>
        <p:spPr>
          <a:xfrm>
            <a:off x="712298" y="4136149"/>
            <a:ext cx="1822213" cy="2553"/>
          </a:xfrm>
          <a:prstGeom prst="straightConnector1">
            <a:avLst/>
          </a:prstGeom>
          <a:noFill/>
          <a:ln w="9525" cap="flat" cmpd="sng">
            <a:solidFill>
              <a:srgbClr val="282828"/>
            </a:solidFill>
            <a:prstDash val="dot"/>
            <a:round/>
            <a:headEnd type="none" w="med" len="med"/>
            <a:tailEnd type="none" w="med" len="med"/>
          </a:ln>
        </p:spPr>
      </p:cxnSp>
      <p:sp>
        <p:nvSpPr>
          <p:cNvPr id="1510" name="Google Shape;1510;p173"/>
          <p:cNvSpPr txBox="1">
            <a:spLocks noGrp="1"/>
          </p:cNvSpPr>
          <p:nvPr>
            <p:ph type="body" idx="4294967295"/>
          </p:nvPr>
        </p:nvSpPr>
        <p:spPr>
          <a:xfrm>
            <a:off x="408362" y="4394404"/>
            <a:ext cx="4280681" cy="2132426"/>
          </a:xfrm>
          <a:prstGeom prst="rect">
            <a:avLst/>
          </a:prstGeom>
        </p:spPr>
        <p:txBody>
          <a:bodyPr spcFirstLastPara="1" vert="horz" wrap="square" lIns="0" tIns="0" rIns="0" bIns="0" rtlCol="0" anchor="t" anchorCtr="0">
            <a:noAutofit/>
          </a:bodyPr>
          <a:lstStyle/>
          <a:p>
            <a:pPr marL="778246" indent="0">
              <a:spcBef>
                <a:spcPts val="766"/>
              </a:spcBef>
              <a:buNone/>
            </a:pPr>
            <a:r>
              <a:rPr lang="en" sz="1800" dirty="0">
                <a:solidFill>
                  <a:srgbClr val="000000"/>
                </a:solidFill>
              </a:rPr>
              <a:t>Warm audiences have a better awareness of your volunteers but don’t put you in typical ‘charity bucket’</a:t>
            </a:r>
            <a:endParaRPr sz="1800" dirty="0"/>
          </a:p>
          <a:p>
            <a:pPr marL="778246" indent="0">
              <a:spcBef>
                <a:spcPts val="766"/>
              </a:spcBef>
              <a:buNone/>
            </a:pPr>
            <a:r>
              <a:rPr lang="en" sz="1800" dirty="0">
                <a:solidFill>
                  <a:srgbClr val="000000"/>
                </a:solidFill>
              </a:rPr>
              <a:t>Colder audiences have almost no awareness that you’re a charity in need of public funding.</a:t>
            </a:r>
            <a:endParaRPr sz="1800" dirty="0"/>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b="1" dirty="0">
              <a:latin typeface="Open Sans"/>
              <a:ea typeface="Open Sans"/>
              <a:cs typeface="Open Sans"/>
              <a:sym typeface="Open Sans"/>
            </a:endParaRPr>
          </a:p>
          <a:p>
            <a:pPr marL="0" indent="0">
              <a:spcBef>
                <a:spcPts val="766"/>
              </a:spcBef>
              <a:spcAft>
                <a:spcPts val="766"/>
              </a:spcAft>
              <a:buNone/>
            </a:pPr>
            <a:endParaRPr sz="1800" b="1" dirty="0">
              <a:latin typeface="Open Sans"/>
              <a:ea typeface="Open Sans"/>
              <a:cs typeface="Open Sans"/>
              <a:sym typeface="Open Sans"/>
            </a:endParaRPr>
          </a:p>
        </p:txBody>
      </p:sp>
      <p:pic>
        <p:nvPicPr>
          <p:cNvPr id="1511" name="Google Shape;1511;p173"/>
          <p:cNvPicPr preferRelativeResize="0"/>
          <p:nvPr/>
        </p:nvPicPr>
        <p:blipFill>
          <a:blip r:embed="rId3">
            <a:alphaModFix/>
          </a:blip>
          <a:stretch>
            <a:fillRect/>
          </a:stretch>
        </p:blipFill>
        <p:spPr>
          <a:xfrm>
            <a:off x="563106" y="4530192"/>
            <a:ext cx="506553" cy="506553"/>
          </a:xfrm>
          <a:prstGeom prst="rect">
            <a:avLst/>
          </a:prstGeom>
          <a:noFill/>
          <a:ln>
            <a:noFill/>
          </a:ln>
        </p:spPr>
      </p:pic>
      <p:pic>
        <p:nvPicPr>
          <p:cNvPr id="1512" name="Google Shape;1512;p173"/>
          <p:cNvPicPr preferRelativeResize="0"/>
          <p:nvPr/>
        </p:nvPicPr>
        <p:blipFill>
          <a:blip r:embed="rId4">
            <a:alphaModFix/>
          </a:blip>
          <a:stretch>
            <a:fillRect/>
          </a:stretch>
        </p:blipFill>
        <p:spPr>
          <a:xfrm>
            <a:off x="582596" y="5294681"/>
            <a:ext cx="506553" cy="5065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Google Shape;1518;p174"/>
          <p:cNvSpPr txBox="1">
            <a:spLocks noGrp="1"/>
          </p:cNvSpPr>
          <p:nvPr>
            <p:ph type="title"/>
          </p:nvPr>
        </p:nvSpPr>
        <p:spPr>
          <a:xfrm>
            <a:off x="315936" y="331170"/>
            <a:ext cx="8476596" cy="506553"/>
          </a:xfrm>
          <a:prstGeom prst="rect">
            <a:avLst/>
          </a:prstGeom>
        </p:spPr>
        <p:txBody>
          <a:bodyPr spcFirstLastPara="1" vert="horz" wrap="square" lIns="0" tIns="0" rIns="0" bIns="0" rtlCol="0" anchor="t" anchorCtr="0">
            <a:noAutofit/>
          </a:bodyPr>
          <a:lstStyle/>
          <a:p>
            <a:r>
              <a:rPr lang="en" sz="1617" b="1">
                <a:solidFill>
                  <a:srgbClr val="7F7F7F"/>
                </a:solidFill>
                <a:latin typeface="Open Sans"/>
                <a:ea typeface="Open Sans"/>
                <a:cs typeface="Open Sans"/>
                <a:sym typeface="Open Sans"/>
              </a:rPr>
              <a:t>However, you’re very much seen as a trusted, heritage brand (especially by your older segments)</a:t>
            </a:r>
            <a:endParaRPr sz="1617" b="1">
              <a:solidFill>
                <a:srgbClr val="7F7F7F"/>
              </a:solidFill>
              <a:latin typeface="Open Sans"/>
              <a:ea typeface="Open Sans"/>
              <a:cs typeface="Open Sans"/>
              <a:sym typeface="Open Sans"/>
            </a:endParaRPr>
          </a:p>
        </p:txBody>
      </p:sp>
      <p:sp>
        <p:nvSpPr>
          <p:cNvPr id="1519" name="Google Shape;1519;p174"/>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19</a:t>
            </a:fld>
            <a:endParaRPr/>
          </a:p>
        </p:txBody>
      </p:sp>
      <p:sp>
        <p:nvSpPr>
          <p:cNvPr id="1520" name="Google Shape;1520;p174"/>
          <p:cNvSpPr txBox="1">
            <a:spLocks noGrp="1"/>
          </p:cNvSpPr>
          <p:nvPr>
            <p:ph type="body" idx="4294967295"/>
          </p:nvPr>
        </p:nvSpPr>
        <p:spPr>
          <a:xfrm>
            <a:off x="315936" y="1041084"/>
            <a:ext cx="4210723" cy="3486383"/>
          </a:xfrm>
          <a:prstGeom prst="rect">
            <a:avLst/>
          </a:prstGeom>
        </p:spPr>
        <p:txBody>
          <a:bodyPr spcFirstLastPara="1" vert="horz" wrap="square" lIns="0" tIns="0" rIns="0" bIns="0" rtlCol="0" anchor="t" anchorCtr="0">
            <a:noAutofit/>
          </a:bodyPr>
          <a:lstStyle/>
          <a:p>
            <a:pPr marL="0" indent="0">
              <a:spcBef>
                <a:spcPts val="766"/>
              </a:spcBef>
              <a:buNone/>
            </a:pPr>
            <a:r>
              <a:rPr lang="en" sz="2000" dirty="0">
                <a:solidFill>
                  <a:srgbClr val="000000"/>
                </a:solidFill>
              </a:rPr>
              <a:t>Your audiences are aware you’ve been around for a long time and that you’re British.</a:t>
            </a:r>
            <a:endParaRPr sz="2000" dirty="0">
              <a:solidFill>
                <a:srgbClr val="000000"/>
              </a:solidFill>
            </a:endParaRPr>
          </a:p>
          <a:p>
            <a:pPr marL="0" indent="0">
              <a:spcBef>
                <a:spcPts val="766"/>
              </a:spcBef>
              <a:buNone/>
            </a:pPr>
            <a:r>
              <a:rPr lang="en" sz="2000" dirty="0">
                <a:solidFill>
                  <a:srgbClr val="000000"/>
                </a:solidFill>
              </a:rPr>
              <a:t>This history and heritage drives trust and a sense of gratitude. However, it does mean you’re not seen as a fashionable or modern brand and you’re perceived to be more for the older generations</a:t>
            </a: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sp>
        <p:nvSpPr>
          <p:cNvPr id="1521" name="Google Shape;1521;p174"/>
          <p:cNvSpPr txBox="1">
            <a:spLocks noGrp="1"/>
          </p:cNvSpPr>
          <p:nvPr>
            <p:ph type="body" idx="4294967295"/>
          </p:nvPr>
        </p:nvSpPr>
        <p:spPr>
          <a:xfrm>
            <a:off x="388043" y="4017808"/>
            <a:ext cx="3958723" cy="2132426"/>
          </a:xfrm>
          <a:prstGeom prst="rect">
            <a:avLst/>
          </a:prstGeom>
        </p:spPr>
        <p:txBody>
          <a:bodyPr spcFirstLastPara="1" vert="horz" wrap="square" lIns="0" tIns="0" rIns="0" bIns="0" rtlCol="0" anchor="t" anchorCtr="0">
            <a:noAutofit/>
          </a:bodyPr>
          <a:lstStyle/>
          <a:p>
            <a:pPr marL="0" indent="0">
              <a:spcBef>
                <a:spcPts val="766"/>
              </a:spcBef>
              <a:buNone/>
            </a:pPr>
            <a:r>
              <a:rPr lang="en" sz="2000" b="1" dirty="0">
                <a:latin typeface="Open Sans"/>
                <a:ea typeface="Open Sans"/>
                <a:cs typeface="Open Sans"/>
                <a:sym typeface="Open Sans"/>
              </a:rPr>
              <a:t>Focusing in…</a:t>
            </a:r>
            <a:endParaRPr sz="2000" b="1" dirty="0">
              <a:latin typeface="Open Sans"/>
              <a:ea typeface="Open Sans"/>
              <a:cs typeface="Open Sans"/>
              <a:sym typeface="Open Sans"/>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sp>
        <p:nvSpPr>
          <p:cNvPr id="1522" name="Google Shape;1522;p174"/>
          <p:cNvSpPr txBox="1">
            <a:spLocks noGrp="1"/>
          </p:cNvSpPr>
          <p:nvPr>
            <p:ph type="body" idx="4294967295"/>
          </p:nvPr>
        </p:nvSpPr>
        <p:spPr>
          <a:xfrm>
            <a:off x="408362" y="4394404"/>
            <a:ext cx="4280681" cy="2132426"/>
          </a:xfrm>
          <a:prstGeom prst="rect">
            <a:avLst/>
          </a:prstGeom>
        </p:spPr>
        <p:txBody>
          <a:bodyPr spcFirstLastPara="1" vert="horz" wrap="square" lIns="0" tIns="0" rIns="0" bIns="0" rtlCol="0" anchor="t" anchorCtr="0">
            <a:noAutofit/>
          </a:bodyPr>
          <a:lstStyle/>
          <a:p>
            <a:pPr marL="778246" indent="0">
              <a:spcBef>
                <a:spcPts val="766"/>
              </a:spcBef>
              <a:buNone/>
            </a:pPr>
            <a:r>
              <a:rPr lang="en" sz="1800" dirty="0"/>
              <a:t>Janet &amp; Gary (SS)</a:t>
            </a:r>
            <a:r>
              <a:rPr lang="en" sz="1800" dirty="0">
                <a:solidFill>
                  <a:srgbClr val="000000"/>
                </a:solidFill>
              </a:rPr>
              <a:t> can remember seeing the St John Ambulance volunteers uniforms when they were children! They know you’ve been around for decades!</a:t>
            </a:r>
            <a:endParaRPr sz="1800" dirty="0">
              <a:solidFill>
                <a:srgbClr val="000000"/>
              </a:solidFill>
            </a:endParaRPr>
          </a:p>
          <a:p>
            <a:pPr marL="778246" indent="0">
              <a:spcBef>
                <a:spcPts val="766"/>
              </a:spcBef>
              <a:buNone/>
            </a:pPr>
            <a:r>
              <a:rPr lang="en" sz="1800" dirty="0"/>
              <a:t>Joe &amp; Anna (CP) </a:t>
            </a:r>
            <a:r>
              <a:rPr lang="en" sz="1800" dirty="0">
                <a:solidFill>
                  <a:srgbClr val="000000"/>
                </a:solidFill>
              </a:rPr>
              <a:t>don’t feel like you’re an organisation ‘for them’ and associate you with older generations</a:t>
            </a:r>
            <a:endParaRPr sz="1800" dirty="0"/>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dirty="0">
              <a:solidFill>
                <a:srgbClr val="000000"/>
              </a:solidFill>
            </a:endParaRPr>
          </a:p>
          <a:p>
            <a:pPr marL="0" indent="0">
              <a:spcBef>
                <a:spcPts val="766"/>
              </a:spcBef>
              <a:buNone/>
            </a:pPr>
            <a:endParaRPr sz="1800" b="1" dirty="0">
              <a:latin typeface="Open Sans"/>
              <a:ea typeface="Open Sans"/>
              <a:cs typeface="Open Sans"/>
              <a:sym typeface="Open Sans"/>
            </a:endParaRPr>
          </a:p>
          <a:p>
            <a:pPr marL="0" indent="0">
              <a:spcBef>
                <a:spcPts val="766"/>
              </a:spcBef>
              <a:spcAft>
                <a:spcPts val="766"/>
              </a:spcAft>
              <a:buNone/>
            </a:pPr>
            <a:endParaRPr sz="1800" b="1" dirty="0">
              <a:latin typeface="Open Sans"/>
              <a:ea typeface="Open Sans"/>
              <a:cs typeface="Open Sans"/>
              <a:sym typeface="Open Sans"/>
            </a:endParaRPr>
          </a:p>
        </p:txBody>
      </p:sp>
      <p:pic>
        <p:nvPicPr>
          <p:cNvPr id="1523" name="Google Shape;1523;p174"/>
          <p:cNvPicPr preferRelativeResize="0"/>
          <p:nvPr/>
        </p:nvPicPr>
        <p:blipFill>
          <a:blip r:embed="rId3">
            <a:alphaModFix/>
          </a:blip>
          <a:stretch>
            <a:fillRect/>
          </a:stretch>
        </p:blipFill>
        <p:spPr>
          <a:xfrm>
            <a:off x="336426" y="4400000"/>
            <a:ext cx="844191" cy="886745"/>
          </a:xfrm>
          <a:prstGeom prst="rect">
            <a:avLst/>
          </a:prstGeom>
          <a:noFill/>
          <a:ln>
            <a:noFill/>
          </a:ln>
        </p:spPr>
      </p:pic>
      <p:pic>
        <p:nvPicPr>
          <p:cNvPr id="1524" name="Google Shape;1524;p174"/>
          <p:cNvPicPr preferRelativeResize="0"/>
          <p:nvPr/>
        </p:nvPicPr>
        <p:blipFill rotWithShape="1">
          <a:blip r:embed="rId4">
            <a:alphaModFix/>
          </a:blip>
          <a:srcRect b="11948"/>
          <a:stretch/>
        </p:blipFill>
        <p:spPr>
          <a:xfrm>
            <a:off x="450266" y="5499106"/>
            <a:ext cx="616511" cy="586277"/>
          </a:xfrm>
          <a:prstGeom prst="rect">
            <a:avLst/>
          </a:prstGeom>
          <a:noFill/>
          <a:ln>
            <a:noFill/>
          </a:ln>
        </p:spPr>
      </p:pic>
      <p:cxnSp>
        <p:nvCxnSpPr>
          <p:cNvPr id="1525" name="Google Shape;1525;p174"/>
          <p:cNvCxnSpPr/>
          <p:nvPr/>
        </p:nvCxnSpPr>
        <p:spPr>
          <a:xfrm>
            <a:off x="388042" y="3811894"/>
            <a:ext cx="1822213" cy="2553"/>
          </a:xfrm>
          <a:prstGeom prst="straightConnector1">
            <a:avLst/>
          </a:prstGeom>
          <a:noFill/>
          <a:ln w="9525" cap="flat" cmpd="sng">
            <a:solidFill>
              <a:srgbClr val="282828"/>
            </a:solidFill>
            <a:prstDash val="dot"/>
            <a:round/>
            <a:headEnd type="none" w="med" len="med"/>
            <a:tailEnd type="none" w="med" len="med"/>
          </a:ln>
        </p:spPr>
      </p:cxnSp>
      <p:pic>
        <p:nvPicPr>
          <p:cNvPr id="1526" name="Google Shape;1526;p174"/>
          <p:cNvPicPr preferRelativeResize="0"/>
          <p:nvPr/>
        </p:nvPicPr>
        <p:blipFill>
          <a:blip r:embed="rId5">
            <a:alphaModFix/>
          </a:blip>
          <a:stretch>
            <a:fillRect/>
          </a:stretch>
        </p:blipFill>
        <p:spPr>
          <a:xfrm>
            <a:off x="4718503" y="1135055"/>
            <a:ext cx="4210788" cy="23947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31"/>
          <p:cNvSpPr txBox="1">
            <a:spLocks noGrp="1"/>
          </p:cNvSpPr>
          <p:nvPr>
            <p:ph type="title"/>
          </p:nvPr>
        </p:nvSpPr>
        <p:spPr>
          <a:xfrm>
            <a:off x="332185" y="866844"/>
            <a:ext cx="8476596" cy="506553"/>
          </a:xfrm>
          <a:prstGeom prst="rect">
            <a:avLst/>
          </a:prstGeom>
        </p:spPr>
        <p:txBody>
          <a:bodyPr spcFirstLastPara="1" vert="horz" wrap="square" lIns="0" tIns="0" rIns="0" bIns="0" rtlCol="0" anchor="t" anchorCtr="0">
            <a:noAutofit/>
          </a:bodyPr>
          <a:lstStyle/>
          <a:p>
            <a:r>
              <a:rPr lang="en" sz="1617" b="1">
                <a:solidFill>
                  <a:srgbClr val="7F7F7F"/>
                </a:solidFill>
                <a:latin typeface="Open Sans"/>
                <a:ea typeface="Open Sans"/>
                <a:cs typeface="Open Sans"/>
                <a:sym typeface="Open Sans"/>
              </a:rPr>
              <a:t>We’ve unearthed powerful insight to direct fundraising, comms and innovation moving forward</a:t>
            </a:r>
            <a:endParaRPr sz="1617" b="1">
              <a:solidFill>
                <a:srgbClr val="7F7F7F"/>
              </a:solidFill>
              <a:latin typeface="Open Sans"/>
              <a:ea typeface="Open Sans"/>
              <a:cs typeface="Open Sans"/>
              <a:sym typeface="Open Sans"/>
            </a:endParaRPr>
          </a:p>
        </p:txBody>
      </p:sp>
      <p:sp>
        <p:nvSpPr>
          <p:cNvPr id="805" name="Google Shape;805;p131"/>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2</a:t>
            </a:fld>
            <a:endParaRPr/>
          </a:p>
        </p:txBody>
      </p:sp>
      <p:sp>
        <p:nvSpPr>
          <p:cNvPr id="806" name="Google Shape;806;p131"/>
          <p:cNvSpPr txBox="1">
            <a:spLocks noGrp="1"/>
          </p:cNvSpPr>
          <p:nvPr>
            <p:ph type="body" idx="1"/>
          </p:nvPr>
        </p:nvSpPr>
        <p:spPr>
          <a:xfrm>
            <a:off x="332654" y="1903139"/>
            <a:ext cx="6118480" cy="3944170"/>
          </a:xfrm>
          <a:prstGeom prst="rect">
            <a:avLst/>
          </a:prstGeom>
        </p:spPr>
        <p:txBody>
          <a:bodyPr spcFirstLastPara="1" vert="horz" wrap="square" lIns="0" tIns="0" rIns="0" bIns="0" rtlCol="0" anchor="t" anchorCtr="0">
            <a:noAutofit/>
          </a:bodyPr>
          <a:lstStyle/>
          <a:p>
            <a:pPr marL="0" indent="0"/>
            <a:r>
              <a:rPr lang="en" sz="2000" b="1" dirty="0">
                <a:solidFill>
                  <a:srgbClr val="000000"/>
                </a:solidFill>
              </a:rPr>
              <a:t>“I don’t really come across St Johns Ambulance in my daily life. They don’t advertise on TV as far as I'm aware.  They’re one of those organisations I have grown up with, that I see as being in the background, and I know they’re there in the case of an emergency. I just think they’re overlooked and I’m not really sure what else they do.”</a:t>
            </a:r>
            <a:endParaRPr sz="2000" b="1" dirty="0">
              <a:solidFill>
                <a:srgbClr val="000000"/>
              </a:solidFill>
            </a:endParaRPr>
          </a:p>
          <a:p>
            <a:pPr marL="0" indent="0"/>
            <a:endParaRPr sz="2000" b="1" dirty="0">
              <a:solidFill>
                <a:srgbClr val="000000"/>
              </a:solidFill>
            </a:endParaRPr>
          </a:p>
          <a:p>
            <a:pPr marL="0" indent="0"/>
            <a:r>
              <a:rPr lang="en" sz="1400" b="1" i="1" dirty="0">
                <a:solidFill>
                  <a:srgbClr val="000000"/>
                </a:solidFill>
              </a:rPr>
              <a:t>(Cold Prestige Positions participant)</a:t>
            </a:r>
            <a:endParaRPr sz="1400" b="1" i="1" dirty="0">
              <a:solidFill>
                <a:srgbClr val="000000"/>
              </a:solidFill>
            </a:endParaRPr>
          </a:p>
          <a:p>
            <a:pPr marL="0" indent="0"/>
            <a:endParaRPr sz="1200" b="1" dirty="0">
              <a:solidFill>
                <a:srgbClr val="000000"/>
              </a:solidFill>
            </a:endParaRPr>
          </a:p>
          <a:p>
            <a:pPr marL="0" indent="0"/>
            <a:endParaRPr sz="3200" b="1" dirty="0">
              <a:solidFill>
                <a:srgbClr val="000000"/>
              </a:solidFill>
            </a:endParaRPr>
          </a:p>
          <a:p>
            <a:pPr marL="0" indent="0"/>
            <a:endParaRPr sz="3200" b="1" dirty="0">
              <a:solidFill>
                <a:srgbClr val="000000"/>
              </a:solidFill>
            </a:endParaRPr>
          </a:p>
          <a:p>
            <a:pPr marL="0" indent="0">
              <a:spcAft>
                <a:spcPts val="766"/>
              </a:spcAft>
            </a:pPr>
            <a:endParaRPr sz="3200" b="1" dirty="0">
              <a:solidFill>
                <a:srgbClr val="000000"/>
              </a:solidFill>
            </a:endParaRPr>
          </a:p>
        </p:txBody>
      </p:sp>
      <p:pic>
        <p:nvPicPr>
          <p:cNvPr id="807" name="Google Shape;807;p131"/>
          <p:cNvPicPr preferRelativeResize="0"/>
          <p:nvPr/>
        </p:nvPicPr>
        <p:blipFill>
          <a:blip r:embed="rId3">
            <a:alphaModFix/>
          </a:blip>
          <a:stretch>
            <a:fillRect/>
          </a:stretch>
        </p:blipFill>
        <p:spPr>
          <a:xfrm>
            <a:off x="7717490" y="361553"/>
            <a:ext cx="1240894" cy="4374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175"/>
          <p:cNvSpPr txBox="1">
            <a:spLocks noGrp="1"/>
          </p:cNvSpPr>
          <p:nvPr>
            <p:ph type="title"/>
          </p:nvPr>
        </p:nvSpPr>
        <p:spPr>
          <a:xfrm>
            <a:off x="335469" y="180946"/>
            <a:ext cx="8476596" cy="506553"/>
          </a:xfrm>
          <a:prstGeom prst="rect">
            <a:avLst/>
          </a:prstGeom>
        </p:spPr>
        <p:txBody>
          <a:bodyPr spcFirstLastPara="1" vert="horz" wrap="square" lIns="0" tIns="0" rIns="0" bIns="0" rtlCol="0" anchor="t" anchorCtr="0">
            <a:noAutofit/>
          </a:bodyPr>
          <a:lstStyle/>
          <a:p>
            <a:r>
              <a:rPr lang="en" sz="1617" b="1" dirty="0">
                <a:solidFill>
                  <a:srgbClr val="7F7F7F"/>
                </a:solidFill>
                <a:latin typeface="Open Sans"/>
                <a:ea typeface="Open Sans"/>
                <a:cs typeface="Open Sans"/>
                <a:sym typeface="Open Sans"/>
              </a:rPr>
              <a:t>And you’re typically associated with Crisis response not healthcare</a:t>
            </a:r>
            <a:endParaRPr sz="1617" b="1" dirty="0">
              <a:solidFill>
                <a:srgbClr val="7F7F7F"/>
              </a:solidFill>
              <a:latin typeface="Open Sans"/>
              <a:ea typeface="Open Sans"/>
              <a:cs typeface="Open Sans"/>
              <a:sym typeface="Open Sans"/>
            </a:endParaRPr>
          </a:p>
        </p:txBody>
      </p:sp>
      <p:sp>
        <p:nvSpPr>
          <p:cNvPr id="1533" name="Google Shape;1533;p175"/>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20</a:t>
            </a:fld>
            <a:endParaRPr/>
          </a:p>
        </p:txBody>
      </p:sp>
      <p:sp>
        <p:nvSpPr>
          <p:cNvPr id="1534" name="Google Shape;1534;p175"/>
          <p:cNvSpPr txBox="1">
            <a:spLocks noGrp="1"/>
          </p:cNvSpPr>
          <p:nvPr>
            <p:ph type="body" idx="4294967295"/>
          </p:nvPr>
        </p:nvSpPr>
        <p:spPr>
          <a:xfrm>
            <a:off x="333644" y="563793"/>
            <a:ext cx="4280681" cy="3486383"/>
          </a:xfrm>
          <a:prstGeom prst="rect">
            <a:avLst/>
          </a:prstGeom>
        </p:spPr>
        <p:txBody>
          <a:bodyPr spcFirstLastPara="1" vert="horz" wrap="square" lIns="0" tIns="0" rIns="0" bIns="0" rtlCol="0" anchor="t" anchorCtr="0">
            <a:noAutofit/>
          </a:bodyPr>
          <a:lstStyle/>
          <a:p>
            <a:pPr marL="0" indent="0">
              <a:spcBef>
                <a:spcPts val="766"/>
              </a:spcBef>
              <a:buNone/>
            </a:pPr>
            <a:r>
              <a:rPr lang="en" sz="2000" dirty="0">
                <a:solidFill>
                  <a:srgbClr val="000000"/>
                </a:solidFill>
              </a:rPr>
              <a:t>However, there is an interesting tension. Those that come across you solely at events think of you as an emergency response organisation. </a:t>
            </a:r>
            <a:endParaRPr sz="2000" dirty="0">
              <a:solidFill>
                <a:srgbClr val="000000"/>
              </a:solidFill>
            </a:endParaRPr>
          </a:p>
          <a:p>
            <a:pPr marL="0" indent="0">
              <a:spcBef>
                <a:spcPts val="766"/>
              </a:spcBef>
              <a:buNone/>
            </a:pPr>
            <a:r>
              <a:rPr lang="en" sz="2000" dirty="0">
                <a:solidFill>
                  <a:srgbClr val="000000"/>
                </a:solidFill>
              </a:rPr>
              <a:t>Those (typically warmer audiences) who know about your vaccination work or cadets see you more as a healthcare charity. </a:t>
            </a: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grpSp>
        <p:nvGrpSpPr>
          <p:cNvPr id="1535" name="Google Shape;1535;p175"/>
          <p:cNvGrpSpPr/>
          <p:nvPr/>
        </p:nvGrpSpPr>
        <p:grpSpPr>
          <a:xfrm>
            <a:off x="5143994" y="725499"/>
            <a:ext cx="2907394" cy="2649687"/>
            <a:chOff x="5434592" y="1281086"/>
            <a:chExt cx="3416187" cy="3113383"/>
          </a:xfrm>
        </p:grpSpPr>
        <p:grpSp>
          <p:nvGrpSpPr>
            <p:cNvPr id="1536" name="Google Shape;1536;p175"/>
            <p:cNvGrpSpPr/>
            <p:nvPr/>
          </p:nvGrpSpPr>
          <p:grpSpPr>
            <a:xfrm>
              <a:off x="5434592" y="1281086"/>
              <a:ext cx="3416187" cy="2709552"/>
              <a:chOff x="5434592" y="1281086"/>
              <a:chExt cx="3416187" cy="2709552"/>
            </a:xfrm>
          </p:grpSpPr>
          <p:sp>
            <p:nvSpPr>
              <p:cNvPr id="1537" name="Google Shape;1537;p175"/>
              <p:cNvSpPr txBox="1"/>
              <p:nvPr/>
            </p:nvSpPr>
            <p:spPr>
              <a:xfrm>
                <a:off x="5850779" y="1312736"/>
                <a:ext cx="3000000" cy="2677902"/>
              </a:xfrm>
              <a:prstGeom prst="rect">
                <a:avLst/>
              </a:prstGeom>
              <a:noFill/>
              <a:ln>
                <a:noFill/>
              </a:ln>
            </p:spPr>
            <p:txBody>
              <a:bodyPr spcFirstLastPara="1" wrap="square" lIns="77809" tIns="77809" rIns="77809" bIns="77809" anchor="t" anchorCtr="0">
                <a:spAutoFit/>
              </a:bodyPr>
              <a:lstStyle/>
              <a:p>
                <a:r>
                  <a:rPr lang="en" sz="1532" dirty="0">
                    <a:solidFill>
                      <a:srgbClr val="7F7F7F"/>
                    </a:solidFill>
                    <a:highlight>
                      <a:schemeClr val="lt1"/>
                    </a:highlight>
                    <a:latin typeface="Open Sans"/>
                    <a:ea typeface="Open Sans"/>
                    <a:cs typeface="Open Sans"/>
                    <a:sym typeface="Open Sans"/>
                  </a:rPr>
                  <a:t>St John Ambulance have a presence at events like festivals and sporting events. They are a reassuring presence for the public - if something goes wrong, they are around in case of an emergency.</a:t>
                </a:r>
                <a:endParaRPr sz="1532" dirty="0">
                  <a:solidFill>
                    <a:srgbClr val="7F7F7F"/>
                  </a:solidFill>
                  <a:highlight>
                    <a:schemeClr val="lt1"/>
                  </a:highlight>
                  <a:latin typeface="Open Sans"/>
                  <a:ea typeface="Open Sans"/>
                  <a:cs typeface="Open Sans"/>
                  <a:sym typeface="Open Sans"/>
                </a:endParaRPr>
              </a:p>
            </p:txBody>
          </p:sp>
          <p:sp>
            <p:nvSpPr>
              <p:cNvPr id="1538" name="Google Shape;1538;p175"/>
              <p:cNvSpPr txBox="1"/>
              <p:nvPr/>
            </p:nvSpPr>
            <p:spPr>
              <a:xfrm>
                <a:off x="5434592" y="1281086"/>
                <a:ext cx="363301" cy="800174"/>
              </a:xfrm>
              <a:prstGeom prst="rect">
                <a:avLst/>
              </a:prstGeom>
              <a:noFill/>
              <a:ln>
                <a:noFill/>
              </a:ln>
            </p:spPr>
            <p:txBody>
              <a:bodyPr spcFirstLastPara="1" wrap="square" lIns="77809" tIns="77809" rIns="77809" bIns="77809" anchor="t" anchorCtr="0">
                <a:spAutoFit/>
              </a:bodyPr>
              <a:lstStyle/>
              <a:p>
                <a:r>
                  <a:rPr lang="en" sz="3404" dirty="0">
                    <a:solidFill>
                      <a:srgbClr val="319704"/>
                    </a:solidFill>
                    <a:latin typeface="Open Sans Light"/>
                    <a:ea typeface="Open Sans Light"/>
                    <a:cs typeface="Open Sans Light"/>
                    <a:sym typeface="Open Sans Light"/>
                  </a:rPr>
                  <a:t>‘’</a:t>
                </a:r>
                <a:endParaRPr sz="3404" dirty="0">
                  <a:solidFill>
                    <a:srgbClr val="319704"/>
                  </a:solidFill>
                  <a:latin typeface="Open Sans Light"/>
                  <a:ea typeface="Open Sans Light"/>
                  <a:cs typeface="Open Sans Light"/>
                  <a:sym typeface="Open Sans Light"/>
                </a:endParaRPr>
              </a:p>
            </p:txBody>
          </p:sp>
        </p:grpSp>
        <p:sp>
          <p:nvSpPr>
            <p:cNvPr id="1539" name="Google Shape;1539;p175"/>
            <p:cNvSpPr txBox="1"/>
            <p:nvPr/>
          </p:nvSpPr>
          <p:spPr>
            <a:xfrm>
              <a:off x="5842003" y="3932802"/>
              <a:ext cx="2872800"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Prestige Positions  </a:t>
              </a:r>
              <a:endParaRPr sz="1532" b="1" i="1" dirty="0">
                <a:solidFill>
                  <a:srgbClr val="449222"/>
                </a:solidFill>
                <a:latin typeface="Open Sans"/>
                <a:ea typeface="Open Sans"/>
                <a:cs typeface="Open Sans"/>
                <a:sym typeface="Open Sans"/>
              </a:endParaRPr>
            </a:p>
          </p:txBody>
        </p:sp>
      </p:grpSp>
      <p:grpSp>
        <p:nvGrpSpPr>
          <p:cNvPr id="1540" name="Google Shape;1540;p175"/>
          <p:cNvGrpSpPr/>
          <p:nvPr/>
        </p:nvGrpSpPr>
        <p:grpSpPr>
          <a:xfrm>
            <a:off x="5108745" y="3429000"/>
            <a:ext cx="2975347" cy="3038719"/>
            <a:chOff x="5393176" y="1991699"/>
            <a:chExt cx="3496033" cy="3570495"/>
          </a:xfrm>
        </p:grpSpPr>
        <p:grpSp>
          <p:nvGrpSpPr>
            <p:cNvPr id="1541" name="Google Shape;1541;p175"/>
            <p:cNvGrpSpPr/>
            <p:nvPr/>
          </p:nvGrpSpPr>
          <p:grpSpPr>
            <a:xfrm>
              <a:off x="5393176" y="1991699"/>
              <a:ext cx="3496033" cy="3108828"/>
              <a:chOff x="5393176" y="1991699"/>
              <a:chExt cx="3496033" cy="3108828"/>
            </a:xfrm>
          </p:grpSpPr>
          <p:sp>
            <p:nvSpPr>
              <p:cNvPr id="1542" name="Google Shape;1542;p175"/>
              <p:cNvSpPr txBox="1"/>
              <p:nvPr/>
            </p:nvSpPr>
            <p:spPr>
              <a:xfrm>
                <a:off x="5889209" y="2145597"/>
                <a:ext cx="3000000" cy="2954930"/>
              </a:xfrm>
              <a:prstGeom prst="rect">
                <a:avLst/>
              </a:prstGeom>
              <a:noFill/>
              <a:ln>
                <a:noFill/>
              </a:ln>
            </p:spPr>
            <p:txBody>
              <a:bodyPr spcFirstLastPara="1" wrap="square" lIns="77809" tIns="77809" rIns="77809" bIns="77809" anchor="t" anchorCtr="0">
                <a:spAutoFit/>
              </a:bodyPr>
              <a:lstStyle/>
              <a:p>
                <a:r>
                  <a:rPr lang="en" sz="1532" dirty="0">
                    <a:solidFill>
                      <a:srgbClr val="858585"/>
                    </a:solidFill>
                    <a:highlight>
                      <a:srgbClr val="FFFFFF"/>
                    </a:highlight>
                    <a:latin typeface="Open Sans"/>
                    <a:ea typeface="Open Sans"/>
                    <a:cs typeface="Open Sans"/>
                    <a:sym typeface="Open Sans"/>
                  </a:rPr>
                  <a:t>People often associate St John Ambulance purely with the event side of things which is obviously a big part of the work. It’s by no means the whole picture. It's the life saving part of this that I feel needs to be communicated well.</a:t>
                </a:r>
                <a:endParaRPr sz="2213" dirty="0">
                  <a:solidFill>
                    <a:srgbClr val="858585"/>
                  </a:solidFill>
                  <a:latin typeface="Open Sans"/>
                  <a:ea typeface="Open Sans"/>
                  <a:cs typeface="Open Sans"/>
                  <a:sym typeface="Open Sans"/>
                </a:endParaRPr>
              </a:p>
            </p:txBody>
          </p:sp>
          <p:sp>
            <p:nvSpPr>
              <p:cNvPr id="1543" name="Google Shape;1543;p175"/>
              <p:cNvSpPr txBox="1"/>
              <p:nvPr/>
            </p:nvSpPr>
            <p:spPr>
              <a:xfrm>
                <a:off x="5393176" y="1991699"/>
                <a:ext cx="363301" cy="800174"/>
              </a:xfrm>
              <a:prstGeom prst="rect">
                <a:avLst/>
              </a:prstGeom>
              <a:noFill/>
              <a:ln>
                <a:noFill/>
              </a:ln>
            </p:spPr>
            <p:txBody>
              <a:bodyPr spcFirstLastPara="1" wrap="square" lIns="77809" tIns="77809" rIns="77809" bIns="77809" anchor="t" anchorCtr="0">
                <a:spAutoFit/>
              </a:bodyPr>
              <a:lstStyle/>
              <a:p>
                <a:r>
                  <a:rPr lang="en" sz="3404" dirty="0">
                    <a:solidFill>
                      <a:srgbClr val="319704"/>
                    </a:solidFill>
                    <a:latin typeface="Open Sans Light"/>
                    <a:ea typeface="Open Sans Light"/>
                    <a:cs typeface="Open Sans Light"/>
                    <a:sym typeface="Open Sans Light"/>
                  </a:rPr>
                  <a:t>‘’</a:t>
                </a:r>
                <a:endParaRPr sz="3404" dirty="0">
                  <a:solidFill>
                    <a:srgbClr val="319704"/>
                  </a:solidFill>
                  <a:latin typeface="Open Sans Light"/>
                  <a:ea typeface="Open Sans Light"/>
                  <a:cs typeface="Open Sans Light"/>
                  <a:sym typeface="Open Sans Light"/>
                </a:endParaRPr>
              </a:p>
            </p:txBody>
          </p:sp>
        </p:grpSp>
        <p:sp>
          <p:nvSpPr>
            <p:cNvPr id="1544" name="Google Shape;1544;p175"/>
            <p:cNvSpPr txBox="1"/>
            <p:nvPr/>
          </p:nvSpPr>
          <p:spPr>
            <a:xfrm>
              <a:off x="5922103" y="5100527"/>
              <a:ext cx="2712600"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Domestic Success </a:t>
              </a:r>
              <a:endParaRPr sz="1532" b="1" i="1" dirty="0">
                <a:solidFill>
                  <a:srgbClr val="449222"/>
                </a:solidFill>
                <a:latin typeface="Open Sans"/>
                <a:ea typeface="Open Sans"/>
                <a:cs typeface="Open Sans"/>
                <a:sym typeface="Open Sans"/>
              </a:endParaRPr>
            </a:p>
          </p:txBody>
        </p:sp>
      </p:grpSp>
      <p:sp>
        <p:nvSpPr>
          <p:cNvPr id="1545" name="Google Shape;1545;p175"/>
          <p:cNvSpPr txBox="1">
            <a:spLocks noGrp="1"/>
          </p:cNvSpPr>
          <p:nvPr>
            <p:ph type="body" idx="4294967295"/>
          </p:nvPr>
        </p:nvSpPr>
        <p:spPr>
          <a:xfrm>
            <a:off x="388043" y="4017808"/>
            <a:ext cx="3958723" cy="358979"/>
          </a:xfrm>
          <a:prstGeom prst="rect">
            <a:avLst/>
          </a:prstGeom>
        </p:spPr>
        <p:txBody>
          <a:bodyPr spcFirstLastPara="1" vert="horz" wrap="square" lIns="0" tIns="0" rIns="0" bIns="0" rtlCol="0" anchor="t" anchorCtr="0">
            <a:noAutofit/>
          </a:bodyPr>
          <a:lstStyle/>
          <a:p>
            <a:pPr marL="0" indent="0">
              <a:spcBef>
                <a:spcPts val="766"/>
              </a:spcBef>
              <a:buNone/>
            </a:pPr>
            <a:r>
              <a:rPr lang="en" sz="2000" b="1" dirty="0">
                <a:latin typeface="Open Sans"/>
                <a:ea typeface="Open Sans"/>
                <a:cs typeface="Open Sans"/>
                <a:sym typeface="Open Sans"/>
              </a:rPr>
              <a:t>Focusing in…</a:t>
            </a:r>
            <a:endParaRPr sz="2000" b="1" dirty="0">
              <a:latin typeface="Open Sans"/>
              <a:ea typeface="Open Sans"/>
              <a:cs typeface="Open Sans"/>
              <a:sym typeface="Open Sans"/>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sp>
        <p:nvSpPr>
          <p:cNvPr id="1546" name="Google Shape;1546;p175"/>
          <p:cNvSpPr txBox="1">
            <a:spLocks noGrp="1"/>
          </p:cNvSpPr>
          <p:nvPr>
            <p:ph type="body" idx="4294967295"/>
          </p:nvPr>
        </p:nvSpPr>
        <p:spPr>
          <a:xfrm>
            <a:off x="520404" y="4376787"/>
            <a:ext cx="4035319" cy="2132426"/>
          </a:xfrm>
          <a:prstGeom prst="rect">
            <a:avLst/>
          </a:prstGeom>
        </p:spPr>
        <p:txBody>
          <a:bodyPr spcFirstLastPara="1" vert="horz" wrap="square" lIns="0" tIns="0" rIns="0" bIns="0" rtlCol="0" anchor="t" anchorCtr="0">
            <a:noAutofit/>
          </a:bodyPr>
          <a:lstStyle/>
          <a:p>
            <a:pPr marL="778246" indent="0">
              <a:spcBef>
                <a:spcPts val="766"/>
              </a:spcBef>
              <a:buNone/>
            </a:pPr>
            <a:r>
              <a:rPr lang="en" sz="1600" dirty="0"/>
              <a:t>Sue &amp; Peter (PP) </a:t>
            </a:r>
            <a:r>
              <a:rPr lang="en" sz="1600" dirty="0">
                <a:solidFill>
                  <a:srgbClr val="000000"/>
                </a:solidFill>
              </a:rPr>
              <a:t>primarily see you out and about in the community, they view you as ‘crisis/emergency response’</a:t>
            </a:r>
            <a:endParaRPr sz="1600" dirty="0">
              <a:solidFill>
                <a:srgbClr val="000000"/>
              </a:solidFill>
            </a:endParaRPr>
          </a:p>
          <a:p>
            <a:pPr marL="778246" indent="0">
              <a:spcBef>
                <a:spcPts val="766"/>
              </a:spcBef>
              <a:buNone/>
            </a:pPr>
            <a:r>
              <a:rPr lang="en" sz="1600" dirty="0"/>
              <a:t>Janet &amp; Gary (SS) </a:t>
            </a:r>
            <a:r>
              <a:rPr lang="en" sz="1600" dirty="0">
                <a:solidFill>
                  <a:srgbClr val="000000"/>
                </a:solidFill>
              </a:rPr>
              <a:t>had a son that was a cadet and dream of him becoming a doctor. As a result they associate you a little more with ‘healthcare’</a:t>
            </a:r>
            <a:endParaRPr sz="1600" dirty="0">
              <a:solidFill>
                <a:srgbClr val="000000"/>
              </a:solidFill>
            </a:endParaRPr>
          </a:p>
          <a:p>
            <a:pPr marL="778246" indent="0">
              <a:spcBef>
                <a:spcPts val="766"/>
              </a:spcBef>
              <a:buNone/>
            </a:pPr>
            <a:endParaRPr sz="1600" dirty="0">
              <a:solidFill>
                <a:srgbClr val="000000"/>
              </a:solidFill>
            </a:endParaRPr>
          </a:p>
          <a:p>
            <a:pPr marL="0" indent="0">
              <a:spcBef>
                <a:spcPts val="766"/>
              </a:spcBef>
              <a:buNone/>
            </a:pPr>
            <a:endParaRPr sz="1600" dirty="0">
              <a:solidFill>
                <a:schemeClr val="dk1"/>
              </a:solidFill>
            </a:endParaRPr>
          </a:p>
          <a:p>
            <a:pPr marL="778246" indent="0">
              <a:spcBef>
                <a:spcPts val="766"/>
              </a:spcBef>
              <a:buNone/>
            </a:pPr>
            <a:endParaRPr sz="1600" dirty="0">
              <a:solidFill>
                <a:schemeClr val="dk1"/>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b="1" dirty="0">
              <a:latin typeface="Open Sans"/>
              <a:ea typeface="Open Sans"/>
              <a:cs typeface="Open Sans"/>
              <a:sym typeface="Open Sans"/>
            </a:endParaRPr>
          </a:p>
          <a:p>
            <a:pPr marL="0" indent="0">
              <a:spcBef>
                <a:spcPts val="766"/>
              </a:spcBef>
              <a:spcAft>
                <a:spcPts val="766"/>
              </a:spcAft>
              <a:buNone/>
            </a:pPr>
            <a:endParaRPr sz="1600" b="1" dirty="0">
              <a:latin typeface="Open Sans"/>
              <a:ea typeface="Open Sans"/>
              <a:cs typeface="Open Sans"/>
              <a:sym typeface="Open Sans"/>
            </a:endParaRPr>
          </a:p>
        </p:txBody>
      </p:sp>
      <p:cxnSp>
        <p:nvCxnSpPr>
          <p:cNvPr id="1547" name="Google Shape;1547;p175"/>
          <p:cNvCxnSpPr/>
          <p:nvPr/>
        </p:nvCxnSpPr>
        <p:spPr>
          <a:xfrm>
            <a:off x="388042" y="3811894"/>
            <a:ext cx="1822213" cy="2553"/>
          </a:xfrm>
          <a:prstGeom prst="straightConnector1">
            <a:avLst/>
          </a:prstGeom>
          <a:noFill/>
          <a:ln w="9525" cap="flat" cmpd="sng">
            <a:solidFill>
              <a:srgbClr val="282828"/>
            </a:solidFill>
            <a:prstDash val="dot"/>
            <a:round/>
            <a:headEnd type="none" w="med" len="med"/>
            <a:tailEnd type="none" w="med" len="med"/>
          </a:ln>
        </p:spPr>
      </p:cxnSp>
      <p:pic>
        <p:nvPicPr>
          <p:cNvPr id="1548" name="Google Shape;1548;p175"/>
          <p:cNvPicPr preferRelativeResize="0"/>
          <p:nvPr/>
        </p:nvPicPr>
        <p:blipFill>
          <a:blip r:embed="rId3">
            <a:alphaModFix/>
          </a:blip>
          <a:stretch>
            <a:fillRect/>
          </a:stretch>
        </p:blipFill>
        <p:spPr>
          <a:xfrm>
            <a:off x="335469" y="5254203"/>
            <a:ext cx="844191" cy="886745"/>
          </a:xfrm>
          <a:prstGeom prst="rect">
            <a:avLst/>
          </a:prstGeom>
          <a:noFill/>
          <a:ln>
            <a:noFill/>
          </a:ln>
        </p:spPr>
      </p:pic>
      <p:pic>
        <p:nvPicPr>
          <p:cNvPr id="1549" name="Google Shape;1549;p175"/>
          <p:cNvPicPr preferRelativeResize="0"/>
          <p:nvPr/>
        </p:nvPicPr>
        <p:blipFill>
          <a:blip r:embed="rId4">
            <a:alphaModFix/>
          </a:blip>
          <a:stretch>
            <a:fillRect/>
          </a:stretch>
        </p:blipFill>
        <p:spPr>
          <a:xfrm>
            <a:off x="520403" y="4428342"/>
            <a:ext cx="665489" cy="8310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176"/>
          <p:cNvSpPr txBox="1">
            <a:spLocks noGrp="1"/>
          </p:cNvSpPr>
          <p:nvPr>
            <p:ph type="title"/>
          </p:nvPr>
        </p:nvSpPr>
        <p:spPr>
          <a:xfrm>
            <a:off x="343511" y="94575"/>
            <a:ext cx="8476596" cy="506553"/>
          </a:xfrm>
          <a:prstGeom prst="rect">
            <a:avLst/>
          </a:prstGeom>
        </p:spPr>
        <p:txBody>
          <a:bodyPr spcFirstLastPara="1" vert="horz" wrap="square" lIns="0" tIns="0" rIns="0" bIns="0" rtlCol="0" anchor="t" anchorCtr="0">
            <a:noAutofit/>
          </a:bodyPr>
          <a:lstStyle/>
          <a:p>
            <a:r>
              <a:rPr lang="en" sz="1617" b="1" dirty="0">
                <a:solidFill>
                  <a:srgbClr val="7F7F7F"/>
                </a:solidFill>
                <a:latin typeface="Open Sans"/>
                <a:ea typeface="Open Sans"/>
                <a:cs typeface="Open Sans"/>
                <a:sym typeface="Open Sans"/>
              </a:rPr>
              <a:t>Within that ‘crisis response’ role, you’re recognised as an ever-present in communities</a:t>
            </a:r>
            <a:endParaRPr sz="1617" b="1" dirty="0">
              <a:solidFill>
                <a:srgbClr val="7F7F7F"/>
              </a:solidFill>
              <a:latin typeface="Open Sans"/>
              <a:ea typeface="Open Sans"/>
              <a:cs typeface="Open Sans"/>
              <a:sym typeface="Open Sans"/>
            </a:endParaRPr>
          </a:p>
        </p:txBody>
      </p:sp>
      <p:sp>
        <p:nvSpPr>
          <p:cNvPr id="1556" name="Google Shape;1556;p176"/>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21</a:t>
            </a:fld>
            <a:endParaRPr/>
          </a:p>
        </p:txBody>
      </p:sp>
      <p:sp>
        <p:nvSpPr>
          <p:cNvPr id="1557" name="Google Shape;1557;p176"/>
          <p:cNvSpPr txBox="1">
            <a:spLocks noGrp="1"/>
          </p:cNvSpPr>
          <p:nvPr>
            <p:ph type="body" idx="4294967295"/>
          </p:nvPr>
        </p:nvSpPr>
        <p:spPr>
          <a:xfrm>
            <a:off x="343511" y="865021"/>
            <a:ext cx="3958723" cy="3486383"/>
          </a:xfrm>
          <a:prstGeom prst="rect">
            <a:avLst/>
          </a:prstGeom>
        </p:spPr>
        <p:txBody>
          <a:bodyPr spcFirstLastPara="1" vert="horz" wrap="square" lIns="0" tIns="0" rIns="0" bIns="0" rtlCol="0" anchor="t" anchorCtr="0">
            <a:noAutofit/>
          </a:bodyPr>
          <a:lstStyle/>
          <a:p>
            <a:pPr marL="0" indent="0">
              <a:spcBef>
                <a:spcPts val="766"/>
              </a:spcBef>
              <a:buNone/>
            </a:pPr>
            <a:r>
              <a:rPr lang="en" sz="2000" dirty="0">
                <a:solidFill>
                  <a:srgbClr val="000000"/>
                </a:solidFill>
              </a:rPr>
              <a:t>Despite a lack of understanding and awareness you’re an ever present. </a:t>
            </a:r>
            <a:endParaRPr sz="2000" dirty="0">
              <a:solidFill>
                <a:srgbClr val="000000"/>
              </a:solidFill>
            </a:endParaRPr>
          </a:p>
          <a:p>
            <a:pPr marL="0" indent="0">
              <a:spcBef>
                <a:spcPts val="766"/>
              </a:spcBef>
              <a:buNone/>
            </a:pPr>
            <a:r>
              <a:rPr lang="en" sz="2000" dirty="0">
                <a:solidFill>
                  <a:srgbClr val="000000"/>
                </a:solidFill>
              </a:rPr>
              <a:t>For most you’re woven into the fabric of their local communities and you’re seen as a silent but invaluable safety net that’s ready to be called upon when needed </a:t>
            </a: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grpSp>
        <p:nvGrpSpPr>
          <p:cNvPr id="1558" name="Google Shape;1558;p176"/>
          <p:cNvGrpSpPr/>
          <p:nvPr/>
        </p:nvGrpSpPr>
        <p:grpSpPr>
          <a:xfrm>
            <a:off x="5076149" y="863479"/>
            <a:ext cx="2830566" cy="2435294"/>
            <a:chOff x="5354874" y="1443212"/>
            <a:chExt cx="3325914" cy="2861470"/>
          </a:xfrm>
        </p:grpSpPr>
        <p:grpSp>
          <p:nvGrpSpPr>
            <p:cNvPr id="1559" name="Google Shape;1559;p176"/>
            <p:cNvGrpSpPr/>
            <p:nvPr/>
          </p:nvGrpSpPr>
          <p:grpSpPr>
            <a:xfrm>
              <a:off x="5354874" y="1443212"/>
              <a:ext cx="3325914" cy="2400872"/>
              <a:chOff x="5354874" y="1443212"/>
              <a:chExt cx="3325914" cy="2400872"/>
            </a:xfrm>
          </p:grpSpPr>
          <p:sp>
            <p:nvSpPr>
              <p:cNvPr id="1560" name="Google Shape;1560;p176"/>
              <p:cNvSpPr txBox="1"/>
              <p:nvPr/>
            </p:nvSpPr>
            <p:spPr>
              <a:xfrm>
                <a:off x="5680788" y="1443212"/>
                <a:ext cx="3000000" cy="2400872"/>
              </a:xfrm>
              <a:prstGeom prst="rect">
                <a:avLst/>
              </a:prstGeom>
              <a:noFill/>
              <a:ln>
                <a:noFill/>
              </a:ln>
            </p:spPr>
            <p:txBody>
              <a:bodyPr spcFirstLastPara="1" wrap="square" lIns="77809" tIns="77809" rIns="77809" bIns="77809" anchor="t" anchorCtr="0">
                <a:spAutoFit/>
              </a:bodyPr>
              <a:lstStyle/>
              <a:p>
                <a:r>
                  <a:rPr lang="en" sz="1532" dirty="0">
                    <a:solidFill>
                      <a:srgbClr val="7F7F7F"/>
                    </a:solidFill>
                    <a:highlight>
                      <a:schemeClr val="lt1"/>
                    </a:highlight>
                    <a:latin typeface="Open Sans"/>
                    <a:ea typeface="Open Sans"/>
                    <a:cs typeface="Open Sans"/>
                    <a:sym typeface="Open Sans"/>
                  </a:rPr>
                  <a:t>St John Ambulance makes me think of events, my grandmother used to go to craft shows when I was young, I nearly always went with her and there was a St John Ambulance tent.</a:t>
                </a:r>
                <a:endParaRPr sz="1532" dirty="0">
                  <a:solidFill>
                    <a:srgbClr val="7F7F7F"/>
                  </a:solidFill>
                  <a:highlight>
                    <a:schemeClr val="lt1"/>
                  </a:highlight>
                  <a:latin typeface="Open Sans"/>
                  <a:ea typeface="Open Sans"/>
                  <a:cs typeface="Open Sans"/>
                  <a:sym typeface="Open Sans"/>
                </a:endParaRPr>
              </a:p>
            </p:txBody>
          </p:sp>
          <p:sp>
            <p:nvSpPr>
              <p:cNvPr id="1561" name="Google Shape;1561;p176"/>
              <p:cNvSpPr txBox="1"/>
              <p:nvPr/>
            </p:nvSpPr>
            <p:spPr>
              <a:xfrm>
                <a:off x="5354874" y="1463891"/>
                <a:ext cx="363301" cy="800174"/>
              </a:xfrm>
              <a:prstGeom prst="rect">
                <a:avLst/>
              </a:prstGeom>
              <a:noFill/>
              <a:ln>
                <a:noFill/>
              </a:ln>
            </p:spPr>
            <p:txBody>
              <a:bodyPr spcFirstLastPara="1" wrap="square" lIns="77809" tIns="77809" rIns="77809" bIns="77809" anchor="t" anchorCtr="0">
                <a:spAutoFit/>
              </a:bodyPr>
              <a:lstStyle/>
              <a:p>
                <a:r>
                  <a:rPr lang="en" sz="3404" dirty="0">
                    <a:solidFill>
                      <a:srgbClr val="319704"/>
                    </a:solidFill>
                    <a:latin typeface="Open Sans Light"/>
                    <a:ea typeface="Open Sans Light"/>
                    <a:cs typeface="Open Sans Light"/>
                    <a:sym typeface="Open Sans Light"/>
                  </a:rPr>
                  <a:t>‘’</a:t>
                </a:r>
                <a:endParaRPr sz="3404" dirty="0">
                  <a:solidFill>
                    <a:srgbClr val="319704"/>
                  </a:solidFill>
                  <a:latin typeface="Open Sans Light"/>
                  <a:ea typeface="Open Sans Light"/>
                  <a:cs typeface="Open Sans Light"/>
                  <a:sym typeface="Open Sans Light"/>
                </a:endParaRPr>
              </a:p>
            </p:txBody>
          </p:sp>
        </p:grpSp>
        <p:sp>
          <p:nvSpPr>
            <p:cNvPr id="1562" name="Google Shape;1562;p176"/>
            <p:cNvSpPr txBox="1"/>
            <p:nvPr/>
          </p:nvSpPr>
          <p:spPr>
            <a:xfrm>
              <a:off x="5680788" y="3843015"/>
              <a:ext cx="2872801"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Suburban Stability </a:t>
              </a:r>
              <a:endParaRPr sz="1532" b="1" i="1" dirty="0">
                <a:solidFill>
                  <a:srgbClr val="449222"/>
                </a:solidFill>
                <a:latin typeface="Open Sans"/>
                <a:ea typeface="Open Sans"/>
                <a:cs typeface="Open Sans"/>
                <a:sym typeface="Open Sans"/>
              </a:endParaRPr>
            </a:p>
          </p:txBody>
        </p:sp>
      </p:grpSp>
      <p:grpSp>
        <p:nvGrpSpPr>
          <p:cNvPr id="1563" name="Google Shape;1563;p176"/>
          <p:cNvGrpSpPr/>
          <p:nvPr/>
        </p:nvGrpSpPr>
        <p:grpSpPr>
          <a:xfrm>
            <a:off x="5076149" y="3578723"/>
            <a:ext cx="2902316" cy="2612252"/>
            <a:chOff x="5354875" y="2576225"/>
            <a:chExt cx="3410221" cy="3069396"/>
          </a:xfrm>
        </p:grpSpPr>
        <p:grpSp>
          <p:nvGrpSpPr>
            <p:cNvPr id="1564" name="Google Shape;1564;p176"/>
            <p:cNvGrpSpPr/>
            <p:nvPr/>
          </p:nvGrpSpPr>
          <p:grpSpPr>
            <a:xfrm>
              <a:off x="5354875" y="2576225"/>
              <a:ext cx="3410221" cy="2488369"/>
              <a:chOff x="5354875" y="2576225"/>
              <a:chExt cx="3410221" cy="2488369"/>
            </a:xfrm>
          </p:grpSpPr>
          <p:sp>
            <p:nvSpPr>
              <p:cNvPr id="1565" name="Google Shape;1565;p176"/>
              <p:cNvSpPr txBox="1"/>
              <p:nvPr/>
            </p:nvSpPr>
            <p:spPr>
              <a:xfrm>
                <a:off x="5765096" y="2940751"/>
                <a:ext cx="3000000" cy="2123843"/>
              </a:xfrm>
              <a:prstGeom prst="rect">
                <a:avLst/>
              </a:prstGeom>
              <a:noFill/>
              <a:ln>
                <a:noFill/>
              </a:ln>
            </p:spPr>
            <p:txBody>
              <a:bodyPr spcFirstLastPara="1" wrap="square" lIns="77809" tIns="77809" rIns="77809" bIns="77809" anchor="t" anchorCtr="0">
                <a:spAutoFit/>
              </a:bodyPr>
              <a:lstStyle/>
              <a:p>
                <a:r>
                  <a:rPr lang="en" sz="1532" dirty="0">
                    <a:solidFill>
                      <a:srgbClr val="858585"/>
                    </a:solidFill>
                    <a:highlight>
                      <a:srgbClr val="FFFFFF"/>
                    </a:highlight>
                    <a:latin typeface="Open Sans"/>
                    <a:ea typeface="Open Sans"/>
                    <a:cs typeface="Open Sans"/>
                    <a:sym typeface="Open Sans"/>
                  </a:rPr>
                  <a:t>I was at a concert last night and I saw the team from St John Ambulance. They are a constant reassuring presence at such events and wider community actions.</a:t>
                </a:r>
                <a:endParaRPr sz="2213" dirty="0">
                  <a:solidFill>
                    <a:srgbClr val="858585"/>
                  </a:solidFill>
                  <a:latin typeface="Open Sans"/>
                  <a:ea typeface="Open Sans"/>
                  <a:cs typeface="Open Sans"/>
                  <a:sym typeface="Open Sans"/>
                </a:endParaRPr>
              </a:p>
            </p:txBody>
          </p:sp>
          <p:sp>
            <p:nvSpPr>
              <p:cNvPr id="1566" name="Google Shape;1566;p176"/>
              <p:cNvSpPr txBox="1"/>
              <p:nvPr/>
            </p:nvSpPr>
            <p:spPr>
              <a:xfrm>
                <a:off x="5354875" y="2576225"/>
                <a:ext cx="363301"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567" name="Google Shape;1567;p176"/>
            <p:cNvSpPr txBox="1"/>
            <p:nvPr/>
          </p:nvSpPr>
          <p:spPr>
            <a:xfrm>
              <a:off x="5765096" y="5183954"/>
              <a:ext cx="2131200"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City Prosperity</a:t>
              </a:r>
              <a:endParaRPr sz="1532" b="1" i="1" dirty="0">
                <a:solidFill>
                  <a:srgbClr val="449222"/>
                </a:solidFill>
                <a:latin typeface="Open Sans"/>
                <a:ea typeface="Open Sans"/>
                <a:cs typeface="Open Sans"/>
                <a:sym typeface="Open Sans"/>
              </a:endParaRPr>
            </a:p>
          </p:txBody>
        </p:sp>
      </p:grpSp>
      <p:cxnSp>
        <p:nvCxnSpPr>
          <p:cNvPr id="1568" name="Google Shape;1568;p176"/>
          <p:cNvCxnSpPr/>
          <p:nvPr/>
        </p:nvCxnSpPr>
        <p:spPr>
          <a:xfrm>
            <a:off x="388042" y="3811894"/>
            <a:ext cx="1822213" cy="2553"/>
          </a:xfrm>
          <a:prstGeom prst="straightConnector1">
            <a:avLst/>
          </a:prstGeom>
          <a:noFill/>
          <a:ln w="9525" cap="flat" cmpd="sng">
            <a:solidFill>
              <a:srgbClr val="282828"/>
            </a:solidFill>
            <a:prstDash val="dot"/>
            <a:round/>
            <a:headEnd type="none" w="med" len="med"/>
            <a:tailEnd type="none" w="med" len="med"/>
          </a:ln>
        </p:spPr>
      </p:cxnSp>
      <p:sp>
        <p:nvSpPr>
          <p:cNvPr id="1569" name="Google Shape;1569;p176"/>
          <p:cNvSpPr txBox="1">
            <a:spLocks noGrp="1"/>
          </p:cNvSpPr>
          <p:nvPr>
            <p:ph type="body" idx="4294967295"/>
          </p:nvPr>
        </p:nvSpPr>
        <p:spPr>
          <a:xfrm>
            <a:off x="408362" y="4394404"/>
            <a:ext cx="4280681" cy="2132426"/>
          </a:xfrm>
          <a:prstGeom prst="rect">
            <a:avLst/>
          </a:prstGeom>
        </p:spPr>
        <p:txBody>
          <a:bodyPr spcFirstLastPara="1" vert="horz" wrap="square" lIns="0" tIns="0" rIns="0" bIns="0" rtlCol="0" anchor="t" anchorCtr="0">
            <a:noAutofit/>
          </a:bodyPr>
          <a:lstStyle/>
          <a:p>
            <a:pPr marL="778246" indent="0">
              <a:spcBef>
                <a:spcPts val="766"/>
              </a:spcBef>
              <a:buNone/>
            </a:pPr>
            <a:r>
              <a:rPr lang="en" sz="1600" dirty="0"/>
              <a:t>Joe &amp; Anna (CP) </a:t>
            </a:r>
            <a:r>
              <a:rPr lang="en" sz="1600" dirty="0">
                <a:solidFill>
                  <a:schemeClr val="dk1"/>
                </a:solidFill>
              </a:rPr>
              <a:t>still see you as part of the community, even in Leeds! They see you at concerts and big public events that they attend.</a:t>
            </a:r>
            <a:endParaRPr sz="1600" dirty="0">
              <a:solidFill>
                <a:schemeClr val="dk1"/>
              </a:solidFill>
            </a:endParaRPr>
          </a:p>
          <a:p>
            <a:pPr marL="778246" indent="0">
              <a:spcBef>
                <a:spcPts val="766"/>
              </a:spcBef>
              <a:buNone/>
            </a:pPr>
            <a:r>
              <a:rPr lang="en" sz="1600" dirty="0"/>
              <a:t>Karen &amp; Steve (DS) </a:t>
            </a:r>
            <a:r>
              <a:rPr lang="en" sz="1600" dirty="0">
                <a:solidFill>
                  <a:schemeClr val="dk1"/>
                </a:solidFill>
              </a:rPr>
              <a:t>are grateful you’re there for their kids in situations when they’re not around (you give them peace of mind!)</a:t>
            </a:r>
            <a:endParaRPr sz="1600" dirty="0">
              <a:solidFill>
                <a:schemeClr val="dk1"/>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dirty="0">
              <a:solidFill>
                <a:srgbClr val="000000"/>
              </a:solidFill>
            </a:endParaRPr>
          </a:p>
          <a:p>
            <a:pPr marL="0" indent="0">
              <a:spcBef>
                <a:spcPts val="766"/>
              </a:spcBef>
              <a:buNone/>
            </a:pPr>
            <a:endParaRPr sz="1600" b="1" dirty="0">
              <a:latin typeface="Open Sans"/>
              <a:ea typeface="Open Sans"/>
              <a:cs typeface="Open Sans"/>
              <a:sym typeface="Open Sans"/>
            </a:endParaRPr>
          </a:p>
          <a:p>
            <a:pPr marL="0" indent="0">
              <a:spcBef>
                <a:spcPts val="766"/>
              </a:spcBef>
              <a:spcAft>
                <a:spcPts val="766"/>
              </a:spcAft>
              <a:buNone/>
            </a:pPr>
            <a:endParaRPr sz="1600" b="1" dirty="0">
              <a:latin typeface="Open Sans"/>
              <a:ea typeface="Open Sans"/>
              <a:cs typeface="Open Sans"/>
              <a:sym typeface="Open Sans"/>
            </a:endParaRPr>
          </a:p>
        </p:txBody>
      </p:sp>
      <p:pic>
        <p:nvPicPr>
          <p:cNvPr id="1570" name="Google Shape;1570;p176"/>
          <p:cNvPicPr preferRelativeResize="0"/>
          <p:nvPr/>
        </p:nvPicPr>
        <p:blipFill>
          <a:blip r:embed="rId3">
            <a:alphaModFix/>
          </a:blip>
          <a:stretch>
            <a:fillRect/>
          </a:stretch>
        </p:blipFill>
        <p:spPr>
          <a:xfrm>
            <a:off x="456821" y="5424851"/>
            <a:ext cx="603392" cy="873319"/>
          </a:xfrm>
          <a:prstGeom prst="rect">
            <a:avLst/>
          </a:prstGeom>
          <a:noFill/>
          <a:ln>
            <a:noFill/>
          </a:ln>
        </p:spPr>
      </p:pic>
      <p:sp>
        <p:nvSpPr>
          <p:cNvPr id="1571" name="Google Shape;1571;p176"/>
          <p:cNvSpPr txBox="1">
            <a:spLocks noGrp="1"/>
          </p:cNvSpPr>
          <p:nvPr>
            <p:ph type="body" idx="4294967295"/>
          </p:nvPr>
        </p:nvSpPr>
        <p:spPr>
          <a:xfrm>
            <a:off x="514809" y="3959213"/>
            <a:ext cx="3958723" cy="358979"/>
          </a:xfrm>
          <a:prstGeom prst="rect">
            <a:avLst/>
          </a:prstGeom>
        </p:spPr>
        <p:txBody>
          <a:bodyPr spcFirstLastPara="1" vert="horz" wrap="square" lIns="0" tIns="0" rIns="0" bIns="0" rtlCol="0" anchor="t" anchorCtr="0">
            <a:noAutofit/>
          </a:bodyPr>
          <a:lstStyle/>
          <a:p>
            <a:pPr marL="0" indent="0">
              <a:spcBef>
                <a:spcPts val="766"/>
              </a:spcBef>
              <a:buNone/>
            </a:pPr>
            <a:r>
              <a:rPr lang="en" sz="2000" b="1" dirty="0">
                <a:latin typeface="Open Sans"/>
                <a:ea typeface="Open Sans"/>
                <a:cs typeface="Open Sans"/>
                <a:sym typeface="Open Sans"/>
              </a:rPr>
              <a:t>Focusing in</a:t>
            </a: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pic>
        <p:nvPicPr>
          <p:cNvPr id="1572" name="Google Shape;1572;p176"/>
          <p:cNvPicPr preferRelativeResize="0"/>
          <p:nvPr/>
        </p:nvPicPr>
        <p:blipFill rotWithShape="1">
          <a:blip r:embed="rId4">
            <a:alphaModFix/>
          </a:blip>
          <a:srcRect b="11948"/>
          <a:stretch/>
        </p:blipFill>
        <p:spPr>
          <a:xfrm>
            <a:off x="450266" y="4526340"/>
            <a:ext cx="616511" cy="5862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177"/>
          <p:cNvSpPr txBox="1">
            <a:spLocks noGrp="1"/>
          </p:cNvSpPr>
          <p:nvPr>
            <p:ph type="title"/>
          </p:nvPr>
        </p:nvSpPr>
        <p:spPr>
          <a:xfrm>
            <a:off x="238100" y="323202"/>
            <a:ext cx="8476596" cy="506553"/>
          </a:xfrm>
          <a:prstGeom prst="rect">
            <a:avLst/>
          </a:prstGeom>
        </p:spPr>
        <p:txBody>
          <a:bodyPr spcFirstLastPara="1" vert="horz" wrap="square" lIns="0" tIns="0" rIns="0" bIns="0" rtlCol="0" anchor="t" anchorCtr="0">
            <a:noAutofit/>
          </a:bodyPr>
          <a:lstStyle/>
          <a:p>
            <a:r>
              <a:rPr lang="en" sz="1617" b="1" dirty="0">
                <a:solidFill>
                  <a:srgbClr val="7F7F7F"/>
                </a:solidFill>
                <a:latin typeface="Open Sans"/>
                <a:ea typeface="Open Sans"/>
                <a:cs typeface="Open Sans"/>
                <a:sym typeface="Open Sans"/>
              </a:rPr>
              <a:t>But you’re not really visible anywhere else, people don’t remember seeing you try to grab their attention</a:t>
            </a:r>
            <a:endParaRPr sz="1617" b="1" dirty="0">
              <a:solidFill>
                <a:srgbClr val="7F7F7F"/>
              </a:solidFill>
              <a:latin typeface="Open Sans"/>
              <a:ea typeface="Open Sans"/>
              <a:cs typeface="Open Sans"/>
              <a:sym typeface="Open Sans"/>
            </a:endParaRPr>
          </a:p>
        </p:txBody>
      </p:sp>
      <p:sp>
        <p:nvSpPr>
          <p:cNvPr id="1579" name="Google Shape;1579;p177"/>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22</a:t>
            </a:fld>
            <a:endParaRPr/>
          </a:p>
        </p:txBody>
      </p:sp>
      <p:sp>
        <p:nvSpPr>
          <p:cNvPr id="1580" name="Google Shape;1580;p177"/>
          <p:cNvSpPr txBox="1">
            <a:spLocks noGrp="1"/>
          </p:cNvSpPr>
          <p:nvPr>
            <p:ph type="body" idx="4294967295"/>
          </p:nvPr>
        </p:nvSpPr>
        <p:spPr>
          <a:xfrm>
            <a:off x="292877" y="1214200"/>
            <a:ext cx="3958723" cy="3486383"/>
          </a:xfrm>
          <a:prstGeom prst="rect">
            <a:avLst/>
          </a:prstGeom>
        </p:spPr>
        <p:txBody>
          <a:bodyPr spcFirstLastPara="1" vert="horz" wrap="square" lIns="0" tIns="0" rIns="0" bIns="0" rtlCol="0" anchor="t" anchorCtr="0">
            <a:noAutofit/>
          </a:bodyPr>
          <a:lstStyle/>
          <a:p>
            <a:pPr marL="0" indent="0">
              <a:spcBef>
                <a:spcPts val="766"/>
              </a:spcBef>
              <a:buNone/>
            </a:pPr>
            <a:r>
              <a:rPr lang="en" sz="2000" dirty="0">
                <a:solidFill>
                  <a:srgbClr val="000000"/>
                </a:solidFill>
              </a:rPr>
              <a:t>We explored memorable charity marketing/comms campaigns with our audience and for the most part they had </a:t>
            </a:r>
            <a:r>
              <a:rPr lang="en" sz="2000" dirty="0"/>
              <a:t>no recollection of seeing St John Ambulance in the media. </a:t>
            </a:r>
            <a:endParaRPr sz="2000" dirty="0"/>
          </a:p>
          <a:p>
            <a:pPr marL="0" indent="0">
              <a:spcBef>
                <a:spcPts val="766"/>
              </a:spcBef>
              <a:buNone/>
            </a:pPr>
            <a:endParaRPr sz="2000" dirty="0">
              <a:solidFill>
                <a:srgbClr val="000000"/>
              </a:solidFill>
            </a:endParaRPr>
          </a:p>
          <a:p>
            <a:pPr marL="0" indent="0">
              <a:spcBef>
                <a:spcPts val="766"/>
              </a:spcBef>
              <a:buNone/>
            </a:pPr>
            <a:r>
              <a:rPr lang="en" sz="2000" dirty="0">
                <a:solidFill>
                  <a:srgbClr val="000000"/>
                </a:solidFill>
              </a:rPr>
              <a:t>We tried to gather any feedback on your ‘Ask Me’ campaign but no-one (Warm or cold) could remember seeing it.</a:t>
            </a: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r>
              <a:rPr lang="en" sz="2000" dirty="0">
                <a:solidFill>
                  <a:srgbClr val="000000"/>
                </a:solidFill>
              </a:rPr>
              <a:t>There was a sense that </a:t>
            </a:r>
            <a:r>
              <a:rPr lang="en" sz="2000" dirty="0"/>
              <a:t>you’re not actively looking to promote</a:t>
            </a:r>
            <a:r>
              <a:rPr lang="en" sz="2000" dirty="0">
                <a:solidFill>
                  <a:srgbClr val="000000"/>
                </a:solidFill>
              </a:rPr>
              <a:t> who you are or the work you do and this helps to reinforce assumptions that you’re not a charity (Asking for money!) </a:t>
            </a: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dirty="0">
              <a:solidFill>
                <a:srgbClr val="000000"/>
              </a:solidFill>
            </a:endParaRPr>
          </a:p>
          <a:p>
            <a:pPr marL="0" indent="0">
              <a:spcBef>
                <a:spcPts val="766"/>
              </a:spcBef>
              <a:buNone/>
            </a:pPr>
            <a:endParaRPr sz="2000" b="1" dirty="0">
              <a:latin typeface="Open Sans"/>
              <a:ea typeface="Open Sans"/>
              <a:cs typeface="Open Sans"/>
              <a:sym typeface="Open Sans"/>
            </a:endParaRPr>
          </a:p>
          <a:p>
            <a:pPr marL="0" indent="0">
              <a:spcBef>
                <a:spcPts val="766"/>
              </a:spcBef>
              <a:spcAft>
                <a:spcPts val="766"/>
              </a:spcAft>
              <a:buNone/>
            </a:pPr>
            <a:endParaRPr sz="2000" b="1" dirty="0">
              <a:latin typeface="Open Sans"/>
              <a:ea typeface="Open Sans"/>
              <a:cs typeface="Open Sans"/>
              <a:sym typeface="Open Sans"/>
            </a:endParaRPr>
          </a:p>
        </p:txBody>
      </p:sp>
      <p:grpSp>
        <p:nvGrpSpPr>
          <p:cNvPr id="1581" name="Google Shape;1581;p177"/>
          <p:cNvGrpSpPr/>
          <p:nvPr/>
        </p:nvGrpSpPr>
        <p:grpSpPr>
          <a:xfrm>
            <a:off x="4892401" y="1519078"/>
            <a:ext cx="2798259" cy="1818506"/>
            <a:chOff x="5138971" y="2213543"/>
            <a:chExt cx="3287954" cy="2136744"/>
          </a:xfrm>
        </p:grpSpPr>
        <p:grpSp>
          <p:nvGrpSpPr>
            <p:cNvPr id="1582" name="Google Shape;1582;p177"/>
            <p:cNvGrpSpPr/>
            <p:nvPr/>
          </p:nvGrpSpPr>
          <p:grpSpPr>
            <a:xfrm>
              <a:off x="5138971" y="2213543"/>
              <a:ext cx="3287954" cy="1690018"/>
              <a:chOff x="5138971" y="2213543"/>
              <a:chExt cx="3287954" cy="1690018"/>
            </a:xfrm>
          </p:grpSpPr>
          <p:sp>
            <p:nvSpPr>
              <p:cNvPr id="1583" name="Google Shape;1583;p177"/>
              <p:cNvSpPr txBox="1"/>
              <p:nvPr/>
            </p:nvSpPr>
            <p:spPr>
              <a:xfrm>
                <a:off x="5426925" y="2333777"/>
                <a:ext cx="3000000" cy="1569784"/>
              </a:xfrm>
              <a:prstGeom prst="rect">
                <a:avLst/>
              </a:prstGeom>
              <a:noFill/>
              <a:ln>
                <a:noFill/>
              </a:ln>
            </p:spPr>
            <p:txBody>
              <a:bodyPr spcFirstLastPara="1" wrap="square" lIns="77809" tIns="77809" rIns="77809" bIns="77809" anchor="t" anchorCtr="0">
                <a:spAutoFit/>
              </a:bodyPr>
              <a:lstStyle/>
              <a:p>
                <a:r>
                  <a:rPr lang="en" sz="1532" dirty="0">
                    <a:solidFill>
                      <a:srgbClr val="7F7F7F"/>
                    </a:solidFill>
                    <a:highlight>
                      <a:schemeClr val="lt1"/>
                    </a:highlight>
                    <a:latin typeface="Open Sans"/>
                    <a:ea typeface="Open Sans"/>
                    <a:cs typeface="Open Sans"/>
                    <a:sym typeface="Open Sans"/>
                  </a:rPr>
                  <a:t>I don’t think I’ve ever seen St John Ambulance advertised anywhere, they don’t do that sort of thing I imagine.</a:t>
                </a:r>
                <a:endParaRPr sz="1532" dirty="0">
                  <a:solidFill>
                    <a:srgbClr val="7F7F7F"/>
                  </a:solidFill>
                  <a:highlight>
                    <a:schemeClr val="lt1"/>
                  </a:highlight>
                  <a:latin typeface="Open Sans"/>
                  <a:ea typeface="Open Sans"/>
                  <a:cs typeface="Open Sans"/>
                  <a:sym typeface="Open Sans"/>
                </a:endParaRPr>
              </a:p>
            </p:txBody>
          </p:sp>
          <p:sp>
            <p:nvSpPr>
              <p:cNvPr id="1584" name="Google Shape;1584;p177"/>
              <p:cNvSpPr txBox="1"/>
              <p:nvPr/>
            </p:nvSpPr>
            <p:spPr>
              <a:xfrm>
                <a:off x="5138971" y="2213543"/>
                <a:ext cx="363301" cy="800173"/>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585" name="Google Shape;1585;p177"/>
            <p:cNvSpPr txBox="1"/>
            <p:nvPr/>
          </p:nvSpPr>
          <p:spPr>
            <a:xfrm>
              <a:off x="5426925" y="3888620"/>
              <a:ext cx="2872801"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Suburban Stability </a:t>
              </a:r>
              <a:endParaRPr sz="1532" b="1" i="1" dirty="0">
                <a:solidFill>
                  <a:srgbClr val="449222"/>
                </a:solidFill>
                <a:latin typeface="Open Sans"/>
                <a:ea typeface="Open Sans"/>
                <a:cs typeface="Open Sans"/>
                <a:sym typeface="Open Sans"/>
              </a:endParaRPr>
            </a:p>
          </p:txBody>
        </p:sp>
      </p:grpSp>
      <p:grpSp>
        <p:nvGrpSpPr>
          <p:cNvPr id="1586" name="Google Shape;1586;p177"/>
          <p:cNvGrpSpPr/>
          <p:nvPr/>
        </p:nvGrpSpPr>
        <p:grpSpPr>
          <a:xfrm>
            <a:off x="5076149" y="3578723"/>
            <a:ext cx="2614511" cy="2816639"/>
            <a:chOff x="5354875" y="2576225"/>
            <a:chExt cx="3072050" cy="3309550"/>
          </a:xfrm>
        </p:grpSpPr>
        <p:grpSp>
          <p:nvGrpSpPr>
            <p:cNvPr id="1587" name="Google Shape;1587;p177"/>
            <p:cNvGrpSpPr/>
            <p:nvPr/>
          </p:nvGrpSpPr>
          <p:grpSpPr>
            <a:xfrm>
              <a:off x="5354875" y="2576225"/>
              <a:ext cx="3072050" cy="2742872"/>
              <a:chOff x="5354875" y="2576225"/>
              <a:chExt cx="3072050" cy="2742872"/>
            </a:xfrm>
          </p:grpSpPr>
          <p:sp>
            <p:nvSpPr>
              <p:cNvPr id="1588" name="Google Shape;1588;p177"/>
              <p:cNvSpPr txBox="1"/>
              <p:nvPr/>
            </p:nvSpPr>
            <p:spPr>
              <a:xfrm>
                <a:off x="5426925" y="2918225"/>
                <a:ext cx="3000000" cy="2400872"/>
              </a:xfrm>
              <a:prstGeom prst="rect">
                <a:avLst/>
              </a:prstGeom>
              <a:noFill/>
              <a:ln>
                <a:noFill/>
              </a:ln>
            </p:spPr>
            <p:txBody>
              <a:bodyPr spcFirstLastPara="1" wrap="square" lIns="77809" tIns="77809" rIns="77809" bIns="77809" anchor="t" anchorCtr="0">
                <a:spAutoFit/>
              </a:bodyPr>
              <a:lstStyle/>
              <a:p>
                <a:r>
                  <a:rPr lang="en" sz="1532">
                    <a:solidFill>
                      <a:srgbClr val="858585"/>
                    </a:solidFill>
                    <a:highlight>
                      <a:srgbClr val="FFFFFF"/>
                    </a:highlight>
                    <a:latin typeface="Open Sans"/>
                    <a:ea typeface="Open Sans"/>
                    <a:cs typeface="Open Sans"/>
                    <a:sym typeface="Open Sans"/>
                  </a:rPr>
                  <a:t>What’s their slogan? Where are they on social media? What do they stand for? What do they need from me? I don’t ever remember seeing them out there in the world!</a:t>
                </a:r>
                <a:endParaRPr sz="2213">
                  <a:solidFill>
                    <a:srgbClr val="858585"/>
                  </a:solidFill>
                  <a:latin typeface="Open Sans"/>
                  <a:ea typeface="Open Sans"/>
                  <a:cs typeface="Open Sans"/>
                  <a:sym typeface="Open Sans"/>
                </a:endParaRPr>
              </a:p>
            </p:txBody>
          </p:sp>
          <p:sp>
            <p:nvSpPr>
              <p:cNvPr id="1589" name="Google Shape;1589;p177"/>
              <p:cNvSpPr txBox="1"/>
              <p:nvPr/>
            </p:nvSpPr>
            <p:spPr>
              <a:xfrm>
                <a:off x="5354875" y="2576225"/>
                <a:ext cx="363301"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590" name="Google Shape;1590;p177"/>
            <p:cNvSpPr txBox="1"/>
            <p:nvPr/>
          </p:nvSpPr>
          <p:spPr>
            <a:xfrm>
              <a:off x="5426925" y="5424108"/>
              <a:ext cx="2131199"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City Prosperity</a:t>
              </a:r>
              <a:endParaRPr sz="1532" b="1" i="1" dirty="0">
                <a:solidFill>
                  <a:srgbClr val="449222"/>
                </a:solidFill>
                <a:latin typeface="Open Sans"/>
                <a:ea typeface="Open Sans"/>
                <a:cs typeface="Open Sans"/>
                <a:sym typeface="Open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pic>
        <p:nvPicPr>
          <p:cNvPr id="952" name="Google Shape;952;p143"/>
          <p:cNvPicPr preferRelativeResize="0"/>
          <p:nvPr/>
        </p:nvPicPr>
        <p:blipFill>
          <a:blip r:embed="rId3">
            <a:alphaModFix/>
          </a:blip>
          <a:stretch>
            <a:fillRect/>
          </a:stretch>
        </p:blipFill>
        <p:spPr>
          <a:xfrm>
            <a:off x="1" y="218872"/>
            <a:ext cx="9149604" cy="6041297"/>
          </a:xfrm>
          <a:prstGeom prst="rect">
            <a:avLst/>
          </a:prstGeom>
          <a:noFill/>
          <a:ln>
            <a:noFill/>
          </a:ln>
        </p:spPr>
      </p:pic>
      <p:sp>
        <p:nvSpPr>
          <p:cNvPr id="953" name="Google Shape;953;p143"/>
          <p:cNvSpPr txBox="1"/>
          <p:nvPr/>
        </p:nvSpPr>
        <p:spPr>
          <a:xfrm>
            <a:off x="1371341" y="1494937"/>
            <a:ext cx="7137957" cy="445165"/>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After the challenge of the the last 2 years, your audiences are narrowing their focus onto issues closer to home. Their health, happiness and communities. </a:t>
            </a:r>
            <a:r>
              <a:rPr lang="en" sz="936" b="1">
                <a:latin typeface="Open Sans"/>
                <a:ea typeface="Open Sans"/>
                <a:cs typeface="Open Sans"/>
                <a:sym typeface="Open Sans"/>
              </a:rPr>
              <a:t>As a national community based charity, you’ve never been more relevant</a:t>
            </a:r>
            <a:endParaRPr sz="936" b="1">
              <a:latin typeface="Open Sans"/>
              <a:ea typeface="Open Sans"/>
              <a:cs typeface="Open Sans"/>
              <a:sym typeface="Open Sans"/>
            </a:endParaRPr>
          </a:p>
        </p:txBody>
      </p:sp>
      <p:sp>
        <p:nvSpPr>
          <p:cNvPr id="954" name="Google Shape;954;p143"/>
          <p:cNvSpPr txBox="1"/>
          <p:nvPr/>
        </p:nvSpPr>
        <p:spPr>
          <a:xfrm>
            <a:off x="1371340" y="1967660"/>
            <a:ext cx="7391234" cy="445165"/>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However, you have an awareness issue. People don’t know the extent of what you do, or that you’re a charity (even some of those that volunteer for you). </a:t>
            </a:r>
            <a:r>
              <a:rPr lang="en" sz="936" b="1">
                <a:latin typeface="Open Sans"/>
                <a:ea typeface="Open Sans"/>
                <a:cs typeface="Open Sans"/>
                <a:sym typeface="Open Sans"/>
              </a:rPr>
              <a:t>You need to define how you articulate who you are and why people should give to you.</a:t>
            </a:r>
            <a:endParaRPr sz="936" b="1">
              <a:latin typeface="Open Sans"/>
              <a:ea typeface="Open Sans"/>
              <a:cs typeface="Open Sans"/>
              <a:sym typeface="Open Sans"/>
            </a:endParaRPr>
          </a:p>
        </p:txBody>
      </p:sp>
      <p:sp>
        <p:nvSpPr>
          <p:cNvPr id="955" name="Google Shape;955;p143"/>
          <p:cNvSpPr txBox="1"/>
          <p:nvPr/>
        </p:nvSpPr>
        <p:spPr>
          <a:xfrm>
            <a:off x="1371341" y="2467703"/>
            <a:ext cx="7137957" cy="445165"/>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Both warm and cold audiences see you in the ‘crisis response space’ rather than healthcare. </a:t>
            </a:r>
            <a:r>
              <a:rPr lang="en" sz="936" b="1">
                <a:latin typeface="Open Sans"/>
                <a:ea typeface="Open Sans"/>
                <a:cs typeface="Open Sans"/>
                <a:sym typeface="Open Sans"/>
              </a:rPr>
              <a:t>There is an opportunity to better position yourself as a crisis response charity and learn from what others are doing in the space (e.g. RNLI)</a:t>
            </a:r>
            <a:endParaRPr sz="936" b="1">
              <a:latin typeface="Open Sans"/>
              <a:ea typeface="Open Sans"/>
              <a:cs typeface="Open Sans"/>
              <a:sym typeface="Open Sans"/>
            </a:endParaRPr>
          </a:p>
        </p:txBody>
      </p:sp>
      <p:sp>
        <p:nvSpPr>
          <p:cNvPr id="956" name="Google Shape;956;p143"/>
          <p:cNvSpPr txBox="1"/>
          <p:nvPr/>
        </p:nvSpPr>
        <p:spPr>
          <a:xfrm>
            <a:off x="1371341" y="2921660"/>
            <a:ext cx="7137957" cy="589179"/>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Despite the lack of awareness around what you do, you’re highly visible in the community but people don’t see you in action. You’re a bit like a distant uncle and need to grab attention. </a:t>
            </a:r>
            <a:r>
              <a:rPr lang="en" sz="936" b="1">
                <a:latin typeface="Open Sans"/>
                <a:ea typeface="Open Sans"/>
                <a:cs typeface="Open Sans"/>
                <a:sym typeface="Open Sans"/>
              </a:rPr>
              <a:t>Communicate more and focus on ‘starting simple’, ‘being proud’, ‘being specific’, ‘being relevant’, ‘being human’ and ‘being modern’</a:t>
            </a:r>
            <a:endParaRPr sz="936" b="1">
              <a:latin typeface="Open Sans"/>
              <a:ea typeface="Open Sans"/>
              <a:cs typeface="Open Sans"/>
              <a:sym typeface="Open Sans"/>
            </a:endParaRPr>
          </a:p>
        </p:txBody>
      </p:sp>
      <p:sp>
        <p:nvSpPr>
          <p:cNvPr id="957" name="Google Shape;957;p143"/>
          <p:cNvSpPr txBox="1"/>
          <p:nvPr/>
        </p:nvSpPr>
        <p:spPr>
          <a:xfrm>
            <a:off x="1371341" y="3486554"/>
            <a:ext cx="7301872" cy="445165"/>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While your priority audiences differ to an extent, there was consensus around what they’d like to hear more about. </a:t>
            </a:r>
            <a:r>
              <a:rPr lang="en" sz="936" b="1">
                <a:latin typeface="Open Sans"/>
                <a:ea typeface="Open Sans"/>
                <a:cs typeface="Open Sans"/>
                <a:sym typeface="Open Sans"/>
              </a:rPr>
              <a:t>People are most interested in understanding more about your ‘work with youth’, ‘first aid at home’ and your ‘free first aid app’</a:t>
            </a:r>
            <a:endParaRPr sz="936" b="1">
              <a:latin typeface="Open Sans"/>
              <a:ea typeface="Open Sans"/>
              <a:cs typeface="Open Sans"/>
              <a:sym typeface="Open Sans"/>
            </a:endParaRPr>
          </a:p>
        </p:txBody>
      </p:sp>
      <p:sp>
        <p:nvSpPr>
          <p:cNvPr id="958" name="Google Shape;958;p143"/>
          <p:cNvSpPr txBox="1"/>
          <p:nvPr/>
        </p:nvSpPr>
        <p:spPr>
          <a:xfrm>
            <a:off x="1371340" y="3894426"/>
            <a:ext cx="7639660" cy="589179"/>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In regard to fundraising, people are focused on crisis/emergency response in their communities in addition to their own personal risk. </a:t>
            </a:r>
            <a:r>
              <a:rPr lang="en" sz="936" b="1">
                <a:latin typeface="Open Sans"/>
                <a:ea typeface="Open Sans"/>
                <a:cs typeface="Open Sans"/>
                <a:sym typeface="Open Sans"/>
              </a:rPr>
              <a:t>Explore driving giving through community messaging as well as the concept of investing in your future safety/protection. Specifically, your audiences are keen to support your ‘youth programs’,  ‘volunteer training’ and ‘homelessness’</a:t>
            </a:r>
            <a:endParaRPr sz="936" b="1">
              <a:latin typeface="Open Sans"/>
              <a:ea typeface="Open Sans"/>
              <a:cs typeface="Open Sans"/>
              <a:sym typeface="Open Sans"/>
            </a:endParaRPr>
          </a:p>
        </p:txBody>
      </p:sp>
      <p:sp>
        <p:nvSpPr>
          <p:cNvPr id="959" name="Google Shape;959;p143"/>
          <p:cNvSpPr txBox="1"/>
          <p:nvPr/>
        </p:nvSpPr>
        <p:spPr>
          <a:xfrm>
            <a:off x="1371341" y="4478086"/>
            <a:ext cx="7137957" cy="445165"/>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Once supporters are actively giving to St John Ambulance, they’re not taken on any sort of engagement journey and you;’re not deepening your relationship with them. </a:t>
            </a:r>
            <a:r>
              <a:rPr lang="en" sz="936" b="1">
                <a:latin typeface="Open Sans"/>
                <a:ea typeface="Open Sans"/>
                <a:cs typeface="Open Sans"/>
                <a:sym typeface="Open Sans"/>
              </a:rPr>
              <a:t>As a priority, invest in developing a supporter journey across your portfolio</a:t>
            </a:r>
            <a:endParaRPr sz="936" b="1">
              <a:latin typeface="Open Sans"/>
              <a:ea typeface="Open Sans"/>
              <a:cs typeface="Open Sans"/>
              <a:sym typeface="Open Sans"/>
            </a:endParaRPr>
          </a:p>
        </p:txBody>
      </p:sp>
      <p:sp>
        <p:nvSpPr>
          <p:cNvPr id="960" name="Google Shape;960;p143"/>
          <p:cNvSpPr txBox="1"/>
          <p:nvPr/>
        </p:nvSpPr>
        <p:spPr>
          <a:xfrm>
            <a:off x="1371341" y="4932043"/>
            <a:ext cx="7137957" cy="445165"/>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Building on the above, you’re fortunate to have a set of volunteers who are proud to work with you and give their time. However they feel unrecognised. </a:t>
            </a:r>
            <a:r>
              <a:rPr lang="en" sz="936" b="1">
                <a:latin typeface="Open Sans"/>
                <a:ea typeface="Open Sans"/>
                <a:cs typeface="Open Sans"/>
                <a:sym typeface="Open Sans"/>
              </a:rPr>
              <a:t>As a priority, invest in building out a volunteer journey, centred around gratitude</a:t>
            </a:r>
            <a:endParaRPr sz="936" b="1">
              <a:latin typeface="Open Sans"/>
              <a:ea typeface="Open Sans"/>
              <a:cs typeface="Open Sans"/>
              <a:sym typeface="Open Sans"/>
            </a:endParaRPr>
          </a:p>
        </p:txBody>
      </p:sp>
      <p:sp>
        <p:nvSpPr>
          <p:cNvPr id="961" name="Google Shape;961;p143"/>
          <p:cNvSpPr txBox="1"/>
          <p:nvPr/>
        </p:nvSpPr>
        <p:spPr>
          <a:xfrm>
            <a:off x="1371341" y="5386001"/>
            <a:ext cx="7137957" cy="589179"/>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Those audiences who are warm to you, are typically siloed in their engagement with St John Ambulance and have limited awareness of the other aspects of your work. </a:t>
            </a:r>
            <a:r>
              <a:rPr lang="en" sz="936" b="1">
                <a:latin typeface="Open Sans"/>
                <a:ea typeface="Open Sans"/>
                <a:cs typeface="Open Sans"/>
                <a:sym typeface="Open Sans"/>
              </a:rPr>
              <a:t>Once you have a clear set of journey’s in place and now you know your audience motivations, the cross-sell opportunities will be significant.</a:t>
            </a:r>
            <a:endParaRPr sz="936" b="1">
              <a:latin typeface="Open Sans"/>
              <a:ea typeface="Open Sans"/>
              <a:cs typeface="Open Sans"/>
              <a:sym typeface="Open Sans"/>
            </a:endParaRPr>
          </a:p>
        </p:txBody>
      </p:sp>
      <p:sp>
        <p:nvSpPr>
          <p:cNvPr id="962" name="Google Shape;962;p143"/>
          <p:cNvSpPr txBox="1"/>
          <p:nvPr/>
        </p:nvSpPr>
        <p:spPr>
          <a:xfrm>
            <a:off x="1371340" y="5969660"/>
            <a:ext cx="7391234" cy="445165"/>
          </a:xfrm>
          <a:prstGeom prst="rect">
            <a:avLst/>
          </a:prstGeom>
          <a:noFill/>
          <a:ln>
            <a:noFill/>
          </a:ln>
        </p:spPr>
        <p:txBody>
          <a:bodyPr spcFirstLastPara="1" wrap="square" lIns="77809" tIns="77809" rIns="77809" bIns="77809" anchor="t" anchorCtr="0">
            <a:spAutoFit/>
          </a:bodyPr>
          <a:lstStyle/>
          <a:p>
            <a:r>
              <a:rPr lang="en" sz="936">
                <a:latin typeface="Open Sans"/>
                <a:ea typeface="Open Sans"/>
                <a:cs typeface="Open Sans"/>
                <a:sym typeface="Open Sans"/>
              </a:rPr>
              <a:t>We’ve uncovered a wide spread of insight across your priority audiences. </a:t>
            </a:r>
            <a:r>
              <a:rPr lang="en" sz="936" b="1">
                <a:latin typeface="Open Sans"/>
                <a:ea typeface="Open Sans"/>
                <a:cs typeface="Open Sans"/>
                <a:sym typeface="Open Sans"/>
              </a:rPr>
              <a:t>Use the tools created to embed insight across the department, but you’ll need to continue to engage with your audiences and focus as you explore specific challenges</a:t>
            </a:r>
            <a:endParaRPr sz="936" b="1">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168"/>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4</a:t>
            </a:fld>
            <a:endParaRPr/>
          </a:p>
        </p:txBody>
      </p:sp>
      <p:grpSp>
        <p:nvGrpSpPr>
          <p:cNvPr id="1403" name="Google Shape;1403;p168"/>
          <p:cNvGrpSpPr/>
          <p:nvPr/>
        </p:nvGrpSpPr>
        <p:grpSpPr>
          <a:xfrm>
            <a:off x="-28000" y="218873"/>
            <a:ext cx="3919118" cy="6420255"/>
            <a:chOff x="0" y="0"/>
            <a:chExt cx="10744200" cy="7543800"/>
          </a:xfrm>
        </p:grpSpPr>
        <p:pic>
          <p:nvPicPr>
            <p:cNvPr id="1404" name="Google Shape;1404;p168"/>
            <p:cNvPicPr preferRelativeResize="0"/>
            <p:nvPr/>
          </p:nvPicPr>
          <p:blipFill rotWithShape="1">
            <a:blip r:embed="rId3">
              <a:alphaModFix/>
            </a:blip>
            <a:srcRect t="1195"/>
            <a:stretch/>
          </p:blipFill>
          <p:spPr>
            <a:xfrm>
              <a:off x="0" y="0"/>
              <a:ext cx="7600950" cy="3406650"/>
            </a:xfrm>
            <a:prstGeom prst="rect">
              <a:avLst/>
            </a:prstGeom>
            <a:noFill/>
            <a:ln>
              <a:noFill/>
            </a:ln>
          </p:spPr>
        </p:pic>
        <p:pic>
          <p:nvPicPr>
            <p:cNvPr id="1405" name="Google Shape;1405;p168"/>
            <p:cNvPicPr preferRelativeResize="0"/>
            <p:nvPr/>
          </p:nvPicPr>
          <p:blipFill>
            <a:blip r:embed="rId3">
              <a:alphaModFix/>
            </a:blip>
            <a:stretch>
              <a:fillRect/>
            </a:stretch>
          </p:blipFill>
          <p:spPr>
            <a:xfrm>
              <a:off x="2106200" y="3259850"/>
              <a:ext cx="7600950" cy="3448050"/>
            </a:xfrm>
            <a:prstGeom prst="rect">
              <a:avLst/>
            </a:prstGeom>
            <a:noFill/>
            <a:ln>
              <a:noFill/>
            </a:ln>
          </p:spPr>
        </p:pic>
        <p:pic>
          <p:nvPicPr>
            <p:cNvPr id="1406" name="Google Shape;1406;p168"/>
            <p:cNvPicPr preferRelativeResize="0"/>
            <p:nvPr/>
          </p:nvPicPr>
          <p:blipFill rotWithShape="1">
            <a:blip r:embed="rId3">
              <a:alphaModFix/>
            </a:blip>
            <a:srcRect l="67086" b="29173"/>
            <a:stretch/>
          </p:blipFill>
          <p:spPr>
            <a:xfrm>
              <a:off x="0" y="5101625"/>
              <a:ext cx="2501750" cy="2442175"/>
            </a:xfrm>
            <a:prstGeom prst="rect">
              <a:avLst/>
            </a:prstGeom>
            <a:noFill/>
            <a:ln>
              <a:noFill/>
            </a:ln>
          </p:spPr>
        </p:pic>
        <p:pic>
          <p:nvPicPr>
            <p:cNvPr id="1407" name="Google Shape;1407;p168"/>
            <p:cNvPicPr preferRelativeResize="0"/>
            <p:nvPr/>
          </p:nvPicPr>
          <p:blipFill rotWithShape="1">
            <a:blip r:embed="rId3">
              <a:alphaModFix/>
            </a:blip>
            <a:srcRect b="35868"/>
            <a:stretch/>
          </p:blipFill>
          <p:spPr>
            <a:xfrm>
              <a:off x="76200" y="5332450"/>
              <a:ext cx="7600950" cy="2211350"/>
            </a:xfrm>
            <a:prstGeom prst="rect">
              <a:avLst/>
            </a:prstGeom>
            <a:noFill/>
            <a:ln>
              <a:noFill/>
            </a:ln>
          </p:spPr>
        </p:pic>
        <p:pic>
          <p:nvPicPr>
            <p:cNvPr id="1408" name="Google Shape;1408;p168"/>
            <p:cNvPicPr preferRelativeResize="0"/>
            <p:nvPr/>
          </p:nvPicPr>
          <p:blipFill rotWithShape="1">
            <a:blip r:embed="rId3">
              <a:alphaModFix/>
            </a:blip>
            <a:srcRect t="2400" r="30328"/>
            <a:stretch/>
          </p:blipFill>
          <p:spPr>
            <a:xfrm>
              <a:off x="5448300" y="0"/>
              <a:ext cx="5295899" cy="3365225"/>
            </a:xfrm>
            <a:prstGeom prst="rect">
              <a:avLst/>
            </a:prstGeom>
            <a:noFill/>
            <a:ln>
              <a:noFill/>
            </a:ln>
          </p:spPr>
        </p:pic>
        <p:pic>
          <p:nvPicPr>
            <p:cNvPr id="1409" name="Google Shape;1409;p168"/>
            <p:cNvPicPr preferRelativeResize="0"/>
            <p:nvPr/>
          </p:nvPicPr>
          <p:blipFill rotWithShape="1">
            <a:blip r:embed="rId3">
              <a:alphaModFix/>
            </a:blip>
            <a:srcRect l="42089"/>
            <a:stretch/>
          </p:blipFill>
          <p:spPr>
            <a:xfrm>
              <a:off x="0" y="3165750"/>
              <a:ext cx="4401674" cy="3448050"/>
            </a:xfrm>
            <a:prstGeom prst="rect">
              <a:avLst/>
            </a:prstGeom>
            <a:noFill/>
            <a:ln>
              <a:noFill/>
            </a:ln>
          </p:spPr>
        </p:pic>
        <p:pic>
          <p:nvPicPr>
            <p:cNvPr id="1410" name="Google Shape;1410;p168"/>
            <p:cNvPicPr preferRelativeResize="0"/>
            <p:nvPr/>
          </p:nvPicPr>
          <p:blipFill rotWithShape="1">
            <a:blip r:embed="rId3">
              <a:alphaModFix/>
            </a:blip>
            <a:srcRect t="2400" r="74101"/>
            <a:stretch/>
          </p:blipFill>
          <p:spPr>
            <a:xfrm>
              <a:off x="8775600" y="2089300"/>
              <a:ext cx="1968600" cy="3365225"/>
            </a:xfrm>
            <a:prstGeom prst="rect">
              <a:avLst/>
            </a:prstGeom>
            <a:noFill/>
            <a:ln>
              <a:noFill/>
            </a:ln>
          </p:spPr>
        </p:pic>
        <p:pic>
          <p:nvPicPr>
            <p:cNvPr id="1411" name="Google Shape;1411;p168"/>
            <p:cNvPicPr preferRelativeResize="0"/>
            <p:nvPr/>
          </p:nvPicPr>
          <p:blipFill rotWithShape="1">
            <a:blip r:embed="rId3">
              <a:alphaModFix/>
            </a:blip>
            <a:srcRect r="46196"/>
            <a:stretch/>
          </p:blipFill>
          <p:spPr>
            <a:xfrm>
              <a:off x="6654625" y="4095750"/>
              <a:ext cx="4089574" cy="3448050"/>
            </a:xfrm>
            <a:prstGeom prst="rect">
              <a:avLst/>
            </a:prstGeom>
            <a:noFill/>
            <a:ln>
              <a:noFill/>
            </a:ln>
          </p:spPr>
        </p:pic>
      </p:grpSp>
      <p:sp>
        <p:nvSpPr>
          <p:cNvPr id="1412" name="Google Shape;1412;p168"/>
          <p:cNvSpPr txBox="1">
            <a:spLocks noGrp="1"/>
          </p:cNvSpPr>
          <p:nvPr>
            <p:ph type="body" idx="4294967295"/>
          </p:nvPr>
        </p:nvSpPr>
        <p:spPr>
          <a:xfrm>
            <a:off x="4364404" y="1003830"/>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We heard a clear focus away from the chaos going on abroad - </a:t>
            </a:r>
            <a:r>
              <a:rPr lang="en" sz="1192" b="1">
                <a:solidFill>
                  <a:srgbClr val="000000"/>
                </a:solidFill>
                <a:latin typeface="Open Sans"/>
                <a:ea typeface="Open Sans"/>
                <a:cs typeface="Open Sans"/>
                <a:sym typeface="Open Sans"/>
              </a:rPr>
              <a:t>you’re a UK charity with great heritage</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413" name="Google Shape;1413;p168"/>
          <p:cNvSpPr txBox="1">
            <a:spLocks noGrp="1"/>
          </p:cNvSpPr>
          <p:nvPr>
            <p:ph type="body" idx="4294967295"/>
          </p:nvPr>
        </p:nvSpPr>
        <p:spPr>
          <a:xfrm>
            <a:off x="4364404" y="2625106"/>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We heard a strong engagement in local/community - </a:t>
            </a:r>
            <a:r>
              <a:rPr lang="en" sz="1192" b="1">
                <a:solidFill>
                  <a:srgbClr val="000000"/>
                </a:solidFill>
                <a:latin typeface="Open Sans"/>
                <a:ea typeface="Open Sans"/>
                <a:cs typeface="Open Sans"/>
                <a:sym typeface="Open Sans"/>
              </a:rPr>
              <a:t>you’re a community charity with a strong presence across the country</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414" name="Google Shape;1414;p168"/>
          <p:cNvSpPr txBox="1">
            <a:spLocks noGrp="1"/>
          </p:cNvSpPr>
          <p:nvPr>
            <p:ph type="body" idx="4294967295"/>
          </p:nvPr>
        </p:nvSpPr>
        <p:spPr>
          <a:xfrm>
            <a:off x="4364404" y="3403319"/>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We heard ‘health’ being front of mind, both personally and collectively - </a:t>
            </a:r>
            <a:r>
              <a:rPr lang="en" sz="1192" b="1">
                <a:solidFill>
                  <a:srgbClr val="000000"/>
                </a:solidFill>
                <a:latin typeface="Open Sans"/>
                <a:ea typeface="Open Sans"/>
                <a:cs typeface="Open Sans"/>
                <a:sym typeface="Open Sans"/>
              </a:rPr>
              <a:t>you’re an emergency response charity that simultaneously offers large scale first aid training</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415" name="Google Shape;1415;p168"/>
          <p:cNvSpPr txBox="1">
            <a:spLocks noGrp="1"/>
          </p:cNvSpPr>
          <p:nvPr>
            <p:ph type="body" idx="4294967295"/>
          </p:nvPr>
        </p:nvSpPr>
        <p:spPr>
          <a:xfrm>
            <a:off x="4364404" y="4440936"/>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We heard an emphasis on younger people and their potential -</a:t>
            </a:r>
            <a:r>
              <a:rPr lang="en" sz="1192" b="1">
                <a:solidFill>
                  <a:srgbClr val="000000"/>
                </a:solidFill>
                <a:latin typeface="Open Sans"/>
                <a:ea typeface="Open Sans"/>
                <a:cs typeface="Open Sans"/>
                <a:sym typeface="Open Sans"/>
              </a:rPr>
              <a:t> it’s your ‘year of youth’ and you specialise in youth training and development</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416" name="Google Shape;1416;p168"/>
          <p:cNvSpPr txBox="1">
            <a:spLocks noGrp="1"/>
          </p:cNvSpPr>
          <p:nvPr>
            <p:ph type="body" idx="4294967295"/>
          </p:nvPr>
        </p:nvSpPr>
        <p:spPr>
          <a:xfrm>
            <a:off x="4364404" y="5219149"/>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We heard a desire for growth and self development - </a:t>
            </a:r>
            <a:r>
              <a:rPr lang="en" sz="1192" b="1">
                <a:solidFill>
                  <a:srgbClr val="000000"/>
                </a:solidFill>
                <a:latin typeface="Open Sans"/>
                <a:ea typeface="Open Sans"/>
                <a:cs typeface="Open Sans"/>
                <a:sym typeface="Open Sans"/>
              </a:rPr>
              <a:t>You have a host of training/resources to help up-skill the general public</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417" name="Google Shape;1417;p168"/>
          <p:cNvSpPr txBox="1">
            <a:spLocks noGrp="1"/>
          </p:cNvSpPr>
          <p:nvPr>
            <p:ph type="body" idx="4294967295"/>
          </p:nvPr>
        </p:nvSpPr>
        <p:spPr>
          <a:xfrm>
            <a:off x="4364404" y="1717192"/>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We heard a fear around a lack of investment in important infrastructure (like the NHS) - </a:t>
            </a:r>
            <a:r>
              <a:rPr lang="en" sz="1192" b="1">
                <a:solidFill>
                  <a:srgbClr val="000000"/>
                </a:solidFill>
                <a:latin typeface="Open Sans"/>
                <a:ea typeface="Open Sans"/>
                <a:cs typeface="Open Sans"/>
                <a:sym typeface="Open Sans"/>
              </a:rPr>
              <a:t>you’re often seen as the 4th Emergency service and support the broader emergency infrastructure</a:t>
            </a: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418" name="Google Shape;1418;p168"/>
          <p:cNvSpPr txBox="1"/>
          <p:nvPr/>
        </p:nvSpPr>
        <p:spPr>
          <a:xfrm>
            <a:off x="558723" y="2442085"/>
            <a:ext cx="2716851" cy="1794445"/>
          </a:xfrm>
          <a:prstGeom prst="rect">
            <a:avLst/>
          </a:prstGeom>
          <a:noFill/>
          <a:ln>
            <a:noFill/>
          </a:ln>
        </p:spPr>
        <p:txBody>
          <a:bodyPr spcFirstLastPara="1" wrap="square" lIns="77809" tIns="77809" rIns="77809" bIns="77809" anchor="t" anchorCtr="0">
            <a:spAutoFit/>
          </a:bodyPr>
          <a:lstStyle/>
          <a:p>
            <a:r>
              <a:rPr lang="en" sz="2128" b="1">
                <a:solidFill>
                  <a:schemeClr val="lt1"/>
                </a:solidFill>
                <a:latin typeface="Open Sans"/>
                <a:ea typeface="Open Sans"/>
                <a:cs typeface="Open Sans"/>
                <a:sym typeface="Open Sans"/>
              </a:rPr>
              <a:t>6 potential opportunities for St John Ambulance to better understand</a:t>
            </a:r>
            <a:endParaRPr sz="1021">
              <a:solidFill>
                <a:schemeClr val="lt1"/>
              </a:solidFill>
              <a:latin typeface="Open Sans Medium"/>
              <a:ea typeface="Open Sans Medium"/>
              <a:cs typeface="Open Sans Medium"/>
              <a:sym typeface="Open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188"/>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5</a:t>
            </a:fld>
            <a:endParaRPr/>
          </a:p>
        </p:txBody>
      </p:sp>
      <p:grpSp>
        <p:nvGrpSpPr>
          <p:cNvPr id="1753" name="Google Shape;1753;p188"/>
          <p:cNvGrpSpPr/>
          <p:nvPr/>
        </p:nvGrpSpPr>
        <p:grpSpPr>
          <a:xfrm>
            <a:off x="-28000" y="218873"/>
            <a:ext cx="3919118" cy="6420255"/>
            <a:chOff x="0" y="0"/>
            <a:chExt cx="10744200" cy="7543800"/>
          </a:xfrm>
        </p:grpSpPr>
        <p:pic>
          <p:nvPicPr>
            <p:cNvPr id="1754" name="Google Shape;1754;p188"/>
            <p:cNvPicPr preferRelativeResize="0"/>
            <p:nvPr/>
          </p:nvPicPr>
          <p:blipFill rotWithShape="1">
            <a:blip r:embed="rId3">
              <a:alphaModFix/>
            </a:blip>
            <a:srcRect t="1195"/>
            <a:stretch/>
          </p:blipFill>
          <p:spPr>
            <a:xfrm>
              <a:off x="0" y="0"/>
              <a:ext cx="7600950" cy="3406650"/>
            </a:xfrm>
            <a:prstGeom prst="rect">
              <a:avLst/>
            </a:prstGeom>
            <a:noFill/>
            <a:ln>
              <a:noFill/>
            </a:ln>
          </p:spPr>
        </p:pic>
        <p:pic>
          <p:nvPicPr>
            <p:cNvPr id="1755" name="Google Shape;1755;p188"/>
            <p:cNvPicPr preferRelativeResize="0"/>
            <p:nvPr/>
          </p:nvPicPr>
          <p:blipFill>
            <a:blip r:embed="rId3">
              <a:alphaModFix/>
            </a:blip>
            <a:stretch>
              <a:fillRect/>
            </a:stretch>
          </p:blipFill>
          <p:spPr>
            <a:xfrm>
              <a:off x="2106200" y="3259850"/>
              <a:ext cx="7600950" cy="3448050"/>
            </a:xfrm>
            <a:prstGeom prst="rect">
              <a:avLst/>
            </a:prstGeom>
            <a:noFill/>
            <a:ln>
              <a:noFill/>
            </a:ln>
          </p:spPr>
        </p:pic>
        <p:pic>
          <p:nvPicPr>
            <p:cNvPr id="1756" name="Google Shape;1756;p188"/>
            <p:cNvPicPr preferRelativeResize="0"/>
            <p:nvPr/>
          </p:nvPicPr>
          <p:blipFill rotWithShape="1">
            <a:blip r:embed="rId3">
              <a:alphaModFix/>
            </a:blip>
            <a:srcRect l="67086" b="29173"/>
            <a:stretch/>
          </p:blipFill>
          <p:spPr>
            <a:xfrm>
              <a:off x="0" y="5101625"/>
              <a:ext cx="2501750" cy="2442175"/>
            </a:xfrm>
            <a:prstGeom prst="rect">
              <a:avLst/>
            </a:prstGeom>
            <a:noFill/>
            <a:ln>
              <a:noFill/>
            </a:ln>
          </p:spPr>
        </p:pic>
        <p:pic>
          <p:nvPicPr>
            <p:cNvPr id="1757" name="Google Shape;1757;p188"/>
            <p:cNvPicPr preferRelativeResize="0"/>
            <p:nvPr/>
          </p:nvPicPr>
          <p:blipFill rotWithShape="1">
            <a:blip r:embed="rId3">
              <a:alphaModFix/>
            </a:blip>
            <a:srcRect b="35868"/>
            <a:stretch/>
          </p:blipFill>
          <p:spPr>
            <a:xfrm>
              <a:off x="76200" y="5332450"/>
              <a:ext cx="7600950" cy="2211350"/>
            </a:xfrm>
            <a:prstGeom prst="rect">
              <a:avLst/>
            </a:prstGeom>
            <a:noFill/>
            <a:ln>
              <a:noFill/>
            </a:ln>
          </p:spPr>
        </p:pic>
        <p:pic>
          <p:nvPicPr>
            <p:cNvPr id="1758" name="Google Shape;1758;p188"/>
            <p:cNvPicPr preferRelativeResize="0"/>
            <p:nvPr/>
          </p:nvPicPr>
          <p:blipFill rotWithShape="1">
            <a:blip r:embed="rId3">
              <a:alphaModFix/>
            </a:blip>
            <a:srcRect t="2400" r="30328"/>
            <a:stretch/>
          </p:blipFill>
          <p:spPr>
            <a:xfrm>
              <a:off x="5448300" y="0"/>
              <a:ext cx="5295899" cy="3365225"/>
            </a:xfrm>
            <a:prstGeom prst="rect">
              <a:avLst/>
            </a:prstGeom>
            <a:noFill/>
            <a:ln>
              <a:noFill/>
            </a:ln>
          </p:spPr>
        </p:pic>
        <p:pic>
          <p:nvPicPr>
            <p:cNvPr id="1759" name="Google Shape;1759;p188"/>
            <p:cNvPicPr preferRelativeResize="0"/>
            <p:nvPr/>
          </p:nvPicPr>
          <p:blipFill rotWithShape="1">
            <a:blip r:embed="rId3">
              <a:alphaModFix/>
            </a:blip>
            <a:srcRect l="42089"/>
            <a:stretch/>
          </p:blipFill>
          <p:spPr>
            <a:xfrm>
              <a:off x="0" y="3165750"/>
              <a:ext cx="4401674" cy="3448050"/>
            </a:xfrm>
            <a:prstGeom prst="rect">
              <a:avLst/>
            </a:prstGeom>
            <a:noFill/>
            <a:ln>
              <a:noFill/>
            </a:ln>
          </p:spPr>
        </p:pic>
        <p:pic>
          <p:nvPicPr>
            <p:cNvPr id="1760" name="Google Shape;1760;p188"/>
            <p:cNvPicPr preferRelativeResize="0"/>
            <p:nvPr/>
          </p:nvPicPr>
          <p:blipFill rotWithShape="1">
            <a:blip r:embed="rId3">
              <a:alphaModFix/>
            </a:blip>
            <a:srcRect t="2400" r="74101"/>
            <a:stretch/>
          </p:blipFill>
          <p:spPr>
            <a:xfrm>
              <a:off x="8775600" y="2089300"/>
              <a:ext cx="1968600" cy="3365225"/>
            </a:xfrm>
            <a:prstGeom prst="rect">
              <a:avLst/>
            </a:prstGeom>
            <a:noFill/>
            <a:ln>
              <a:noFill/>
            </a:ln>
          </p:spPr>
        </p:pic>
        <p:pic>
          <p:nvPicPr>
            <p:cNvPr id="1761" name="Google Shape;1761;p188"/>
            <p:cNvPicPr preferRelativeResize="0"/>
            <p:nvPr/>
          </p:nvPicPr>
          <p:blipFill rotWithShape="1">
            <a:blip r:embed="rId3">
              <a:alphaModFix/>
            </a:blip>
            <a:srcRect r="46196"/>
            <a:stretch/>
          </p:blipFill>
          <p:spPr>
            <a:xfrm>
              <a:off x="6654625" y="4095750"/>
              <a:ext cx="4089574" cy="3448050"/>
            </a:xfrm>
            <a:prstGeom prst="rect">
              <a:avLst/>
            </a:prstGeom>
            <a:noFill/>
            <a:ln>
              <a:noFill/>
            </a:ln>
          </p:spPr>
        </p:pic>
      </p:grpSp>
      <p:sp>
        <p:nvSpPr>
          <p:cNvPr id="1762" name="Google Shape;1762;p188"/>
          <p:cNvSpPr txBox="1">
            <a:spLocks noGrp="1"/>
          </p:cNvSpPr>
          <p:nvPr>
            <p:ph type="body" idx="4294967295"/>
          </p:nvPr>
        </p:nvSpPr>
        <p:spPr>
          <a:xfrm>
            <a:off x="4364404" y="1003830"/>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As suspected, your community presence allows you to meet people where they are and in a relevant way - </a:t>
            </a:r>
            <a:r>
              <a:rPr lang="en" sz="1192" b="1">
                <a:solidFill>
                  <a:srgbClr val="000000"/>
                </a:solidFill>
                <a:latin typeface="Open Sans"/>
                <a:ea typeface="Open Sans"/>
                <a:cs typeface="Open Sans"/>
                <a:sym typeface="Open Sans"/>
              </a:rPr>
              <a:t>however you need to stand out, be bold and communicate to get notice</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763" name="Google Shape;1763;p188"/>
          <p:cNvSpPr txBox="1"/>
          <p:nvPr/>
        </p:nvSpPr>
        <p:spPr>
          <a:xfrm>
            <a:off x="364170" y="2896043"/>
            <a:ext cx="2964766" cy="812061"/>
          </a:xfrm>
          <a:prstGeom prst="rect">
            <a:avLst/>
          </a:prstGeom>
          <a:noFill/>
          <a:ln>
            <a:noFill/>
          </a:ln>
        </p:spPr>
        <p:txBody>
          <a:bodyPr spcFirstLastPara="1" wrap="square" lIns="77809" tIns="77809" rIns="77809" bIns="77809" anchor="t" anchorCtr="0">
            <a:spAutoFit/>
          </a:bodyPr>
          <a:lstStyle/>
          <a:p>
            <a:r>
              <a:rPr lang="en" sz="2128" b="1">
                <a:solidFill>
                  <a:schemeClr val="lt1"/>
                </a:solidFill>
                <a:latin typeface="Open Sans"/>
                <a:ea typeface="Open Sans"/>
                <a:cs typeface="Open Sans"/>
                <a:sym typeface="Open Sans"/>
              </a:rPr>
              <a:t>5 recommendations to take forward</a:t>
            </a:r>
            <a:endParaRPr sz="1021">
              <a:solidFill>
                <a:schemeClr val="lt1"/>
              </a:solidFill>
              <a:latin typeface="Open Sans Medium"/>
              <a:ea typeface="Open Sans Medium"/>
              <a:cs typeface="Open Sans Medium"/>
              <a:sym typeface="Open Sans Medium"/>
            </a:endParaRPr>
          </a:p>
        </p:txBody>
      </p:sp>
      <p:sp>
        <p:nvSpPr>
          <p:cNvPr id="1764" name="Google Shape;1764;p188"/>
          <p:cNvSpPr txBox="1">
            <a:spLocks noGrp="1"/>
          </p:cNvSpPr>
          <p:nvPr>
            <p:ph type="body" idx="4294967295"/>
          </p:nvPr>
        </p:nvSpPr>
        <p:spPr>
          <a:xfrm>
            <a:off x="4377058" y="1846894"/>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Your audiences gave you guidance on how best to communicate - </a:t>
            </a:r>
            <a:r>
              <a:rPr lang="en" sz="1192" b="1">
                <a:solidFill>
                  <a:srgbClr val="000000"/>
                </a:solidFill>
                <a:latin typeface="Open Sans"/>
                <a:ea typeface="Open Sans"/>
                <a:cs typeface="Open Sans"/>
                <a:sym typeface="Open Sans"/>
              </a:rPr>
              <a:t>start simple</a:t>
            </a:r>
            <a:r>
              <a:rPr lang="en" sz="1192">
                <a:solidFill>
                  <a:srgbClr val="000000"/>
                </a:solidFill>
              </a:rPr>
              <a:t>, </a:t>
            </a:r>
            <a:r>
              <a:rPr lang="en" sz="1192" b="1">
                <a:solidFill>
                  <a:srgbClr val="000000"/>
                </a:solidFill>
                <a:latin typeface="Open Sans"/>
                <a:ea typeface="Open Sans"/>
                <a:cs typeface="Open Sans"/>
                <a:sym typeface="Open Sans"/>
              </a:rPr>
              <a:t>be proud, be specific, be human, be relevant and be modern</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765" name="Google Shape;1765;p188"/>
          <p:cNvSpPr txBox="1">
            <a:spLocks noGrp="1"/>
          </p:cNvSpPr>
          <p:nvPr>
            <p:ph type="body" idx="4294967295"/>
          </p:nvPr>
        </p:nvSpPr>
        <p:spPr>
          <a:xfrm>
            <a:off x="4377058" y="2495404"/>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Awareness that you’re a charity in need of public funding is low (even among warm audiences) - </a:t>
            </a:r>
            <a:r>
              <a:rPr lang="en" sz="1192" b="1">
                <a:solidFill>
                  <a:srgbClr val="000000"/>
                </a:solidFill>
                <a:latin typeface="Open Sans"/>
                <a:ea typeface="Open Sans"/>
                <a:cs typeface="Open Sans"/>
                <a:sym typeface="Open Sans"/>
              </a:rPr>
              <a:t>you need to define what you stand for and why people should give to you </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766" name="Google Shape;1766;p188"/>
          <p:cNvSpPr txBox="1">
            <a:spLocks noGrp="1"/>
          </p:cNvSpPr>
          <p:nvPr>
            <p:ph type="body" idx="4294967295"/>
          </p:nvPr>
        </p:nvSpPr>
        <p:spPr>
          <a:xfrm>
            <a:off x="4377058" y="3338468"/>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Your warm audiences are typically siloed within one aspect of the work you do - </a:t>
            </a:r>
            <a:r>
              <a:rPr lang="en" sz="1192" b="1">
                <a:solidFill>
                  <a:srgbClr val="000000"/>
                </a:solidFill>
                <a:latin typeface="Open Sans"/>
                <a:ea typeface="Open Sans"/>
                <a:cs typeface="Open Sans"/>
                <a:sym typeface="Open Sans"/>
              </a:rPr>
              <a:t>the opportunity to cross-engage and ultimately cross-sell will be significant (we’ll explore this through co-creation)</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767" name="Google Shape;1767;p188"/>
          <p:cNvSpPr txBox="1">
            <a:spLocks noGrp="1"/>
          </p:cNvSpPr>
          <p:nvPr>
            <p:ph type="body" idx="4294967295"/>
          </p:nvPr>
        </p:nvSpPr>
        <p:spPr>
          <a:xfrm>
            <a:off x="4377058" y="4376085"/>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Your audiences are very clear and consistent on what they'd like to find out more about -  </a:t>
            </a:r>
            <a:r>
              <a:rPr lang="en" sz="1192" b="1">
                <a:solidFill>
                  <a:srgbClr val="000000"/>
                </a:solidFill>
                <a:latin typeface="Open Sans"/>
                <a:ea typeface="Open Sans"/>
                <a:cs typeface="Open Sans"/>
                <a:sym typeface="Open Sans"/>
              </a:rPr>
              <a:t>engage them in your work with you, your ‘at home training’ and ‘free first aid app’</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1768" name="Google Shape;1768;p188"/>
          <p:cNvSpPr txBox="1">
            <a:spLocks noGrp="1"/>
          </p:cNvSpPr>
          <p:nvPr>
            <p:ph type="body" idx="4294967295"/>
          </p:nvPr>
        </p:nvSpPr>
        <p:spPr>
          <a:xfrm>
            <a:off x="4385758" y="5219149"/>
            <a:ext cx="3958723" cy="945702"/>
          </a:xfrm>
          <a:prstGeom prst="rect">
            <a:avLst/>
          </a:prstGeom>
        </p:spPr>
        <p:txBody>
          <a:bodyPr spcFirstLastPara="1" vert="horz" wrap="square" lIns="0" tIns="0" rIns="0" bIns="0" rtlCol="0" anchor="t" anchorCtr="0">
            <a:noAutofit/>
          </a:bodyPr>
          <a:lstStyle/>
          <a:p>
            <a:pPr marL="0" indent="0">
              <a:spcBef>
                <a:spcPts val="766"/>
              </a:spcBef>
              <a:buNone/>
            </a:pPr>
            <a:endParaRPr sz="1192" b="1">
              <a:solidFill>
                <a:srgbClr val="000000"/>
              </a:solidFill>
              <a:highlight>
                <a:srgbClr val="FFFF00"/>
              </a:highlight>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3"/>
        <p:cNvGrpSpPr/>
        <p:nvPr/>
      </p:nvGrpSpPr>
      <p:grpSpPr>
        <a:xfrm>
          <a:off x="0" y="0"/>
          <a:ext cx="0" cy="0"/>
          <a:chOff x="0" y="0"/>
          <a:chExt cx="0" cy="0"/>
        </a:xfrm>
      </p:grpSpPr>
      <p:sp>
        <p:nvSpPr>
          <p:cNvPr id="2194" name="Google Shape;2194;p212"/>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6</a:t>
            </a:fld>
            <a:endParaRPr/>
          </a:p>
        </p:txBody>
      </p:sp>
      <p:grpSp>
        <p:nvGrpSpPr>
          <p:cNvPr id="2195" name="Google Shape;2195;p212"/>
          <p:cNvGrpSpPr/>
          <p:nvPr/>
        </p:nvGrpSpPr>
        <p:grpSpPr>
          <a:xfrm>
            <a:off x="-28000" y="218873"/>
            <a:ext cx="3919118" cy="6420255"/>
            <a:chOff x="0" y="0"/>
            <a:chExt cx="10744200" cy="7543800"/>
          </a:xfrm>
        </p:grpSpPr>
        <p:pic>
          <p:nvPicPr>
            <p:cNvPr id="2196" name="Google Shape;2196;p212"/>
            <p:cNvPicPr preferRelativeResize="0"/>
            <p:nvPr/>
          </p:nvPicPr>
          <p:blipFill rotWithShape="1">
            <a:blip r:embed="rId3">
              <a:alphaModFix/>
            </a:blip>
            <a:srcRect t="1195"/>
            <a:stretch/>
          </p:blipFill>
          <p:spPr>
            <a:xfrm>
              <a:off x="0" y="0"/>
              <a:ext cx="7600950" cy="3406650"/>
            </a:xfrm>
            <a:prstGeom prst="rect">
              <a:avLst/>
            </a:prstGeom>
            <a:noFill/>
            <a:ln>
              <a:noFill/>
            </a:ln>
          </p:spPr>
        </p:pic>
        <p:pic>
          <p:nvPicPr>
            <p:cNvPr id="2197" name="Google Shape;2197;p212"/>
            <p:cNvPicPr preferRelativeResize="0"/>
            <p:nvPr/>
          </p:nvPicPr>
          <p:blipFill>
            <a:blip r:embed="rId3">
              <a:alphaModFix/>
            </a:blip>
            <a:stretch>
              <a:fillRect/>
            </a:stretch>
          </p:blipFill>
          <p:spPr>
            <a:xfrm>
              <a:off x="2106200" y="3259850"/>
              <a:ext cx="7600950" cy="3448050"/>
            </a:xfrm>
            <a:prstGeom prst="rect">
              <a:avLst/>
            </a:prstGeom>
            <a:noFill/>
            <a:ln>
              <a:noFill/>
            </a:ln>
          </p:spPr>
        </p:pic>
        <p:pic>
          <p:nvPicPr>
            <p:cNvPr id="2198" name="Google Shape;2198;p212"/>
            <p:cNvPicPr preferRelativeResize="0"/>
            <p:nvPr/>
          </p:nvPicPr>
          <p:blipFill rotWithShape="1">
            <a:blip r:embed="rId3">
              <a:alphaModFix/>
            </a:blip>
            <a:srcRect l="67086" b="29173"/>
            <a:stretch/>
          </p:blipFill>
          <p:spPr>
            <a:xfrm>
              <a:off x="0" y="5101625"/>
              <a:ext cx="2501750" cy="2442175"/>
            </a:xfrm>
            <a:prstGeom prst="rect">
              <a:avLst/>
            </a:prstGeom>
            <a:noFill/>
            <a:ln>
              <a:noFill/>
            </a:ln>
          </p:spPr>
        </p:pic>
        <p:pic>
          <p:nvPicPr>
            <p:cNvPr id="2199" name="Google Shape;2199;p212"/>
            <p:cNvPicPr preferRelativeResize="0"/>
            <p:nvPr/>
          </p:nvPicPr>
          <p:blipFill rotWithShape="1">
            <a:blip r:embed="rId3">
              <a:alphaModFix/>
            </a:blip>
            <a:srcRect b="35868"/>
            <a:stretch/>
          </p:blipFill>
          <p:spPr>
            <a:xfrm>
              <a:off x="76200" y="5332450"/>
              <a:ext cx="7600950" cy="2211350"/>
            </a:xfrm>
            <a:prstGeom prst="rect">
              <a:avLst/>
            </a:prstGeom>
            <a:noFill/>
            <a:ln>
              <a:noFill/>
            </a:ln>
          </p:spPr>
        </p:pic>
        <p:pic>
          <p:nvPicPr>
            <p:cNvPr id="2200" name="Google Shape;2200;p212"/>
            <p:cNvPicPr preferRelativeResize="0"/>
            <p:nvPr/>
          </p:nvPicPr>
          <p:blipFill rotWithShape="1">
            <a:blip r:embed="rId3">
              <a:alphaModFix/>
            </a:blip>
            <a:srcRect t="2400" r="30328"/>
            <a:stretch/>
          </p:blipFill>
          <p:spPr>
            <a:xfrm>
              <a:off x="5448300" y="0"/>
              <a:ext cx="5295899" cy="3365225"/>
            </a:xfrm>
            <a:prstGeom prst="rect">
              <a:avLst/>
            </a:prstGeom>
            <a:noFill/>
            <a:ln>
              <a:noFill/>
            </a:ln>
          </p:spPr>
        </p:pic>
        <p:pic>
          <p:nvPicPr>
            <p:cNvPr id="2201" name="Google Shape;2201;p212"/>
            <p:cNvPicPr preferRelativeResize="0"/>
            <p:nvPr/>
          </p:nvPicPr>
          <p:blipFill rotWithShape="1">
            <a:blip r:embed="rId3">
              <a:alphaModFix/>
            </a:blip>
            <a:srcRect l="42089"/>
            <a:stretch/>
          </p:blipFill>
          <p:spPr>
            <a:xfrm>
              <a:off x="0" y="3165750"/>
              <a:ext cx="4401674" cy="3448050"/>
            </a:xfrm>
            <a:prstGeom prst="rect">
              <a:avLst/>
            </a:prstGeom>
            <a:noFill/>
            <a:ln>
              <a:noFill/>
            </a:ln>
          </p:spPr>
        </p:pic>
        <p:pic>
          <p:nvPicPr>
            <p:cNvPr id="2202" name="Google Shape;2202;p212"/>
            <p:cNvPicPr preferRelativeResize="0"/>
            <p:nvPr/>
          </p:nvPicPr>
          <p:blipFill rotWithShape="1">
            <a:blip r:embed="rId3">
              <a:alphaModFix/>
            </a:blip>
            <a:srcRect t="2400" r="74101"/>
            <a:stretch/>
          </p:blipFill>
          <p:spPr>
            <a:xfrm>
              <a:off x="8775600" y="2089300"/>
              <a:ext cx="1968600" cy="3365225"/>
            </a:xfrm>
            <a:prstGeom prst="rect">
              <a:avLst/>
            </a:prstGeom>
            <a:noFill/>
            <a:ln>
              <a:noFill/>
            </a:ln>
          </p:spPr>
        </p:pic>
        <p:pic>
          <p:nvPicPr>
            <p:cNvPr id="2203" name="Google Shape;2203;p212"/>
            <p:cNvPicPr preferRelativeResize="0"/>
            <p:nvPr/>
          </p:nvPicPr>
          <p:blipFill rotWithShape="1">
            <a:blip r:embed="rId3">
              <a:alphaModFix/>
            </a:blip>
            <a:srcRect r="46196"/>
            <a:stretch/>
          </p:blipFill>
          <p:spPr>
            <a:xfrm>
              <a:off x="6654625" y="4095750"/>
              <a:ext cx="4089574" cy="3448050"/>
            </a:xfrm>
            <a:prstGeom prst="rect">
              <a:avLst/>
            </a:prstGeom>
            <a:noFill/>
            <a:ln>
              <a:noFill/>
            </a:ln>
          </p:spPr>
        </p:pic>
      </p:grpSp>
      <p:sp>
        <p:nvSpPr>
          <p:cNvPr id="2204" name="Google Shape;2204;p212"/>
          <p:cNvSpPr txBox="1"/>
          <p:nvPr/>
        </p:nvSpPr>
        <p:spPr>
          <a:xfrm>
            <a:off x="364170" y="2896043"/>
            <a:ext cx="2964766" cy="812061"/>
          </a:xfrm>
          <a:prstGeom prst="rect">
            <a:avLst/>
          </a:prstGeom>
          <a:noFill/>
          <a:ln>
            <a:noFill/>
          </a:ln>
        </p:spPr>
        <p:txBody>
          <a:bodyPr spcFirstLastPara="1" wrap="square" lIns="77809" tIns="77809" rIns="77809" bIns="77809" anchor="t" anchorCtr="0">
            <a:spAutoFit/>
          </a:bodyPr>
          <a:lstStyle/>
          <a:p>
            <a:r>
              <a:rPr lang="en" sz="2128" b="1">
                <a:solidFill>
                  <a:schemeClr val="lt1"/>
                </a:solidFill>
                <a:latin typeface="Open Sans"/>
                <a:ea typeface="Open Sans"/>
                <a:cs typeface="Open Sans"/>
                <a:sym typeface="Open Sans"/>
              </a:rPr>
              <a:t>6 recommendations to take forward</a:t>
            </a:r>
            <a:endParaRPr sz="1021">
              <a:solidFill>
                <a:schemeClr val="lt1"/>
              </a:solidFill>
              <a:latin typeface="Open Sans Medium"/>
              <a:ea typeface="Open Sans Medium"/>
              <a:cs typeface="Open Sans Medium"/>
              <a:sym typeface="Open Sans Medium"/>
            </a:endParaRPr>
          </a:p>
        </p:txBody>
      </p:sp>
      <p:sp>
        <p:nvSpPr>
          <p:cNvPr id="2205" name="Google Shape;2205;p212"/>
          <p:cNvSpPr txBox="1">
            <a:spLocks noGrp="1"/>
          </p:cNvSpPr>
          <p:nvPr>
            <p:ph type="body" idx="4294967295"/>
          </p:nvPr>
        </p:nvSpPr>
        <p:spPr>
          <a:xfrm>
            <a:off x="4364404" y="938979"/>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We know people are more likely to engage with you if they’ve needed your help-  </a:t>
            </a:r>
            <a:r>
              <a:rPr lang="en" sz="1192" b="1">
                <a:solidFill>
                  <a:srgbClr val="000000"/>
                </a:solidFill>
                <a:latin typeface="Open Sans"/>
                <a:ea typeface="Open Sans"/>
                <a:cs typeface="Open Sans"/>
                <a:sym typeface="Open Sans"/>
              </a:rPr>
              <a:t>explore how you can solicit giving through positioning yourself as a safety-net for communities and future protection ‘in case’</a:t>
            </a: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2206" name="Google Shape;2206;p212"/>
          <p:cNvSpPr txBox="1">
            <a:spLocks noGrp="1"/>
          </p:cNvSpPr>
          <p:nvPr>
            <p:ph type="body" idx="4294967295"/>
          </p:nvPr>
        </p:nvSpPr>
        <p:spPr>
          <a:xfrm>
            <a:off x="4364404" y="1976596"/>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Your audiences could pinpoint ‘best in class fundraising’ within the crisis response space - </a:t>
            </a:r>
            <a:r>
              <a:rPr lang="en" sz="1192" b="1">
                <a:solidFill>
                  <a:srgbClr val="000000"/>
                </a:solidFill>
                <a:latin typeface="Open Sans"/>
                <a:ea typeface="Open Sans"/>
                <a:cs typeface="Open Sans"/>
                <a:sym typeface="Open Sans"/>
              </a:rPr>
              <a:t>learn from RNLI and explore more hard-hitting and visceral campaigns</a:t>
            </a:r>
            <a:endParaRPr sz="1192" b="1">
              <a:solidFill>
                <a:srgbClr val="000000"/>
              </a:solidFill>
              <a:latin typeface="Open Sans"/>
              <a:ea typeface="Open Sans"/>
              <a:cs typeface="Open Sans"/>
              <a:sym typeface="Open Sans"/>
            </a:endParaRPr>
          </a:p>
          <a:p>
            <a:pPr marL="0" indent="0">
              <a:spcBef>
                <a:spcPts val="766"/>
              </a:spcBef>
              <a:buNone/>
            </a:pP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2207" name="Google Shape;2207;p212"/>
          <p:cNvSpPr txBox="1">
            <a:spLocks noGrp="1"/>
          </p:cNvSpPr>
          <p:nvPr>
            <p:ph type="body" idx="4294967295"/>
          </p:nvPr>
        </p:nvSpPr>
        <p:spPr>
          <a:xfrm>
            <a:off x="4364404" y="2884511"/>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Your warm givers don’t currently have an active relationship with St John Ambulance - </a:t>
            </a:r>
            <a:r>
              <a:rPr lang="en" sz="1192" b="1">
                <a:solidFill>
                  <a:srgbClr val="000000"/>
                </a:solidFill>
                <a:latin typeface="Open Sans"/>
                <a:ea typeface="Open Sans"/>
                <a:cs typeface="Open Sans"/>
                <a:sym typeface="Open Sans"/>
              </a:rPr>
              <a:t>build and implement a supporter journey using the recommended steps as a starting point</a:t>
            </a:r>
            <a:endParaRPr sz="1192" b="1">
              <a:solidFill>
                <a:srgbClr val="000000"/>
              </a:solidFill>
              <a:latin typeface="Open Sans"/>
              <a:ea typeface="Open Sans"/>
              <a:cs typeface="Open Sans"/>
              <a:sym typeface="Open Sans"/>
            </a:endParaRPr>
          </a:p>
          <a:p>
            <a:pPr marL="0" indent="0">
              <a:spcBef>
                <a:spcPts val="766"/>
              </a:spcBef>
              <a:buNone/>
            </a:pP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2208" name="Google Shape;2208;p212"/>
          <p:cNvSpPr txBox="1">
            <a:spLocks noGrp="1"/>
          </p:cNvSpPr>
          <p:nvPr>
            <p:ph type="body" idx="4294967295"/>
          </p:nvPr>
        </p:nvSpPr>
        <p:spPr>
          <a:xfrm>
            <a:off x="4364404" y="3792426"/>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Your audiences are clear on the aspects of your work that they’d like to give to in the future - </a:t>
            </a:r>
            <a:r>
              <a:rPr lang="en" sz="1192" b="1">
                <a:solidFill>
                  <a:srgbClr val="000000"/>
                </a:solidFill>
                <a:latin typeface="Open Sans"/>
                <a:ea typeface="Open Sans"/>
                <a:cs typeface="Open Sans"/>
                <a:sym typeface="Open Sans"/>
              </a:rPr>
              <a:t>explore how you can fundraise around your youth programmes &amp; volunteer training</a:t>
            </a:r>
            <a:endParaRPr sz="1192" b="1">
              <a:solidFill>
                <a:srgbClr val="000000"/>
              </a:solidFill>
              <a:latin typeface="Open Sans"/>
              <a:ea typeface="Open Sans"/>
              <a:cs typeface="Open Sans"/>
              <a:sym typeface="Open Sans"/>
            </a:endParaRPr>
          </a:p>
          <a:p>
            <a:pPr marL="0" indent="0">
              <a:spcBef>
                <a:spcPts val="766"/>
              </a:spcBef>
              <a:buNone/>
            </a:pP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2209" name="Google Shape;2209;p212"/>
          <p:cNvSpPr txBox="1">
            <a:spLocks noGrp="1"/>
          </p:cNvSpPr>
          <p:nvPr>
            <p:ph type="body" idx="4294967295"/>
          </p:nvPr>
        </p:nvSpPr>
        <p:spPr>
          <a:xfrm>
            <a:off x="4364404" y="4635489"/>
            <a:ext cx="4210468"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Homelessness is as interesting area of your work that your audiences were keen to support - </a:t>
            </a:r>
            <a:r>
              <a:rPr lang="en" sz="1192" b="1">
                <a:solidFill>
                  <a:srgbClr val="000000"/>
                </a:solidFill>
                <a:latin typeface="Open Sans"/>
                <a:ea typeface="Open Sans"/>
                <a:cs typeface="Open Sans"/>
                <a:sym typeface="Open Sans"/>
              </a:rPr>
              <a:t>unpick whether there is the opportunity to fundraise around elements of your work in homelessness</a:t>
            </a:r>
            <a:endParaRPr sz="1192" b="1">
              <a:solidFill>
                <a:srgbClr val="000000"/>
              </a:solidFill>
              <a:latin typeface="Open Sans"/>
              <a:ea typeface="Open Sans"/>
              <a:cs typeface="Open Sans"/>
              <a:sym typeface="Open Sans"/>
            </a:endParaRPr>
          </a:p>
          <a:p>
            <a:pPr marL="0" indent="0">
              <a:spcBef>
                <a:spcPts val="766"/>
              </a:spcBef>
              <a:buNone/>
            </a:pP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
        <p:nvSpPr>
          <p:cNvPr id="2210" name="Google Shape;2210;p212"/>
          <p:cNvSpPr txBox="1">
            <a:spLocks noGrp="1"/>
          </p:cNvSpPr>
          <p:nvPr>
            <p:ph type="body" idx="4294967295"/>
          </p:nvPr>
        </p:nvSpPr>
        <p:spPr>
          <a:xfrm>
            <a:off x="4364404" y="5478553"/>
            <a:ext cx="3958723" cy="945702"/>
          </a:xfrm>
          <a:prstGeom prst="rect">
            <a:avLst/>
          </a:prstGeom>
        </p:spPr>
        <p:txBody>
          <a:bodyPr spcFirstLastPara="1" vert="horz" wrap="square" lIns="0" tIns="0" rIns="0" bIns="0" rtlCol="0" anchor="t" anchorCtr="0">
            <a:noAutofit/>
          </a:bodyPr>
          <a:lstStyle/>
          <a:p>
            <a:pPr marL="389123" indent="-270224">
              <a:spcBef>
                <a:spcPts val="766"/>
              </a:spcBef>
              <a:buClr>
                <a:srgbClr val="000000"/>
              </a:buClr>
              <a:buSzPts val="1400"/>
              <a:buChar char="●"/>
            </a:pPr>
            <a:r>
              <a:rPr lang="en" sz="1192">
                <a:solidFill>
                  <a:srgbClr val="000000"/>
                </a:solidFill>
              </a:rPr>
              <a:t>Your volunteers are proud and passionate but lack recognition - </a:t>
            </a:r>
            <a:r>
              <a:rPr lang="en" sz="1192" b="1">
                <a:solidFill>
                  <a:srgbClr val="000000"/>
                </a:solidFill>
                <a:latin typeface="Open Sans"/>
                <a:ea typeface="Open Sans"/>
                <a:cs typeface="Open Sans"/>
                <a:sym typeface="Open Sans"/>
              </a:rPr>
              <a:t>they’ll do more for you and be your biggest advocate if you thank them</a:t>
            </a:r>
            <a:endParaRPr sz="1192" b="1">
              <a:solidFill>
                <a:srgbClr val="000000"/>
              </a:solidFill>
              <a:latin typeface="Open Sans"/>
              <a:ea typeface="Open Sans"/>
              <a:cs typeface="Open Sans"/>
              <a:sym typeface="Open Sans"/>
            </a:endParaRPr>
          </a:p>
          <a:p>
            <a:pPr marL="0" indent="0">
              <a:spcBef>
                <a:spcPts val="766"/>
              </a:spcBef>
              <a:buNone/>
            </a:pPr>
            <a:endParaRPr sz="1192" b="1">
              <a:solidFill>
                <a:srgbClr val="000000"/>
              </a:solidFill>
              <a:latin typeface="Open Sans"/>
              <a:ea typeface="Open Sans"/>
              <a:cs typeface="Open Sans"/>
              <a:sym typeface="Open Sans"/>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b="1">
              <a:solidFill>
                <a:srgbClr val="000000"/>
              </a:solidFill>
              <a:latin typeface="Open Sans"/>
              <a:ea typeface="Open Sans"/>
              <a:cs typeface="Open Sans"/>
              <a:sym typeface="Open Sans"/>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178"/>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7</a:t>
            </a:fld>
            <a:endParaRPr/>
          </a:p>
        </p:txBody>
      </p:sp>
      <p:sp>
        <p:nvSpPr>
          <p:cNvPr id="1597" name="Google Shape;1597;p178"/>
          <p:cNvSpPr txBox="1">
            <a:spLocks noGrp="1"/>
          </p:cNvSpPr>
          <p:nvPr>
            <p:ph type="body" idx="1"/>
          </p:nvPr>
        </p:nvSpPr>
        <p:spPr>
          <a:xfrm>
            <a:off x="332658" y="1623596"/>
            <a:ext cx="3866809" cy="3944170"/>
          </a:xfrm>
          <a:prstGeom prst="rect">
            <a:avLst/>
          </a:prstGeom>
        </p:spPr>
        <p:txBody>
          <a:bodyPr spcFirstLastPara="1" vert="horz" wrap="square" lIns="0" tIns="0" rIns="0" bIns="0" rtlCol="0" anchor="t" anchorCtr="0">
            <a:noAutofit/>
          </a:bodyPr>
          <a:lstStyle/>
          <a:p>
            <a:pPr marL="0" indent="0"/>
            <a:r>
              <a:rPr lang="en" sz="2894" dirty="0">
                <a:solidFill>
                  <a:srgbClr val="000000"/>
                </a:solidFill>
              </a:rPr>
              <a:t>All of this positions you a bit like a </a:t>
            </a:r>
            <a:r>
              <a:rPr lang="en" sz="2894" b="1" dirty="0"/>
              <a:t>distant uncle</a:t>
            </a:r>
            <a:r>
              <a:rPr lang="en" sz="2894" b="1" dirty="0">
                <a:solidFill>
                  <a:srgbClr val="000000"/>
                </a:solidFill>
              </a:rPr>
              <a:t> </a:t>
            </a:r>
            <a:r>
              <a:rPr lang="en" sz="2894" dirty="0">
                <a:solidFill>
                  <a:srgbClr val="000000"/>
                </a:solidFill>
              </a:rPr>
              <a:t>who’s part of the family (but only just)...</a:t>
            </a:r>
            <a:endParaRPr sz="2894" dirty="0">
              <a:solidFill>
                <a:srgbClr val="000000"/>
              </a:solidFill>
            </a:endParaRPr>
          </a:p>
          <a:p>
            <a:pPr marL="0" indent="0"/>
            <a:endParaRPr sz="2894" dirty="0">
              <a:solidFill>
                <a:srgbClr val="000000"/>
              </a:solidFill>
            </a:endParaRPr>
          </a:p>
          <a:p>
            <a:pPr marL="0" indent="0"/>
            <a:r>
              <a:rPr lang="en" sz="2894" dirty="0">
                <a:solidFill>
                  <a:srgbClr val="000000"/>
                </a:solidFill>
              </a:rPr>
              <a:t>…but </a:t>
            </a:r>
            <a:r>
              <a:rPr lang="en" sz="2894" dirty="0"/>
              <a:t>you have permission</a:t>
            </a:r>
            <a:r>
              <a:rPr lang="en" sz="2894" dirty="0">
                <a:solidFill>
                  <a:srgbClr val="000000"/>
                </a:solidFill>
              </a:rPr>
              <a:t> to be so much more</a:t>
            </a:r>
            <a:endParaRPr sz="2894" dirty="0">
              <a:solidFill>
                <a:srgbClr val="000000"/>
              </a:solidFill>
            </a:endParaRPr>
          </a:p>
          <a:p>
            <a:pPr marL="0" indent="0"/>
            <a:endParaRPr sz="1192" dirty="0">
              <a:solidFill>
                <a:srgbClr val="000000"/>
              </a:solidFill>
            </a:endParaRPr>
          </a:p>
          <a:p>
            <a:pPr marL="0" indent="0"/>
            <a:endParaRPr sz="2894" dirty="0">
              <a:solidFill>
                <a:srgbClr val="000000"/>
              </a:solidFill>
            </a:endParaRPr>
          </a:p>
          <a:p>
            <a:pPr marL="0" indent="0"/>
            <a:endParaRPr sz="2894" dirty="0">
              <a:solidFill>
                <a:srgbClr val="000000"/>
              </a:solidFill>
            </a:endParaRPr>
          </a:p>
          <a:p>
            <a:pPr marL="0" indent="0">
              <a:spcAft>
                <a:spcPts val="766"/>
              </a:spcAft>
            </a:pPr>
            <a:endParaRPr sz="2894" dirty="0">
              <a:solidFill>
                <a:srgbClr val="000000"/>
              </a:solidFill>
            </a:endParaRPr>
          </a:p>
        </p:txBody>
      </p:sp>
      <p:pic>
        <p:nvPicPr>
          <p:cNvPr id="1598" name="Google Shape;1598;p178"/>
          <p:cNvPicPr preferRelativeResize="0"/>
          <p:nvPr/>
        </p:nvPicPr>
        <p:blipFill>
          <a:blip r:embed="rId3">
            <a:alphaModFix/>
          </a:blip>
          <a:stretch>
            <a:fillRect/>
          </a:stretch>
        </p:blipFill>
        <p:spPr>
          <a:xfrm>
            <a:off x="4199576" y="2231361"/>
            <a:ext cx="4927404" cy="21269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180"/>
          <p:cNvSpPr txBox="1">
            <a:spLocks noGrp="1"/>
          </p:cNvSpPr>
          <p:nvPr>
            <p:ph type="title"/>
          </p:nvPr>
        </p:nvSpPr>
        <p:spPr>
          <a:xfrm>
            <a:off x="316000" y="423542"/>
            <a:ext cx="8476596" cy="506553"/>
          </a:xfrm>
          <a:prstGeom prst="rect">
            <a:avLst/>
          </a:prstGeom>
        </p:spPr>
        <p:txBody>
          <a:bodyPr spcFirstLastPara="1" vert="horz" wrap="square" lIns="0" tIns="0" rIns="0" bIns="0" rtlCol="0" anchor="t" anchorCtr="0">
            <a:noAutofit/>
          </a:bodyPr>
          <a:lstStyle/>
          <a:p>
            <a:r>
              <a:rPr lang="en" sz="1617" b="1" dirty="0">
                <a:solidFill>
                  <a:srgbClr val="7F7F7F"/>
                </a:solidFill>
                <a:latin typeface="Open Sans"/>
                <a:ea typeface="Open Sans"/>
                <a:cs typeface="Open Sans"/>
                <a:sym typeface="Open Sans"/>
              </a:rPr>
              <a:t>But you need to fight harder to grab people’s attention</a:t>
            </a:r>
            <a:endParaRPr sz="1617" b="1" dirty="0">
              <a:solidFill>
                <a:srgbClr val="7F7F7F"/>
              </a:solidFill>
              <a:latin typeface="Open Sans"/>
              <a:ea typeface="Open Sans"/>
              <a:cs typeface="Open Sans"/>
              <a:sym typeface="Open Sans"/>
            </a:endParaRPr>
          </a:p>
        </p:txBody>
      </p:sp>
      <p:sp>
        <p:nvSpPr>
          <p:cNvPr id="1623" name="Google Shape;1623;p180"/>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8</a:t>
            </a:fld>
            <a:endParaRPr/>
          </a:p>
        </p:txBody>
      </p:sp>
      <p:sp>
        <p:nvSpPr>
          <p:cNvPr id="1624" name="Google Shape;1624;p180"/>
          <p:cNvSpPr txBox="1">
            <a:spLocks noGrp="1"/>
          </p:cNvSpPr>
          <p:nvPr>
            <p:ph type="body" idx="4294967295"/>
          </p:nvPr>
        </p:nvSpPr>
        <p:spPr>
          <a:xfrm>
            <a:off x="339693" y="857404"/>
            <a:ext cx="3958723" cy="3486383"/>
          </a:xfrm>
          <a:prstGeom prst="rect">
            <a:avLst/>
          </a:prstGeom>
        </p:spPr>
        <p:txBody>
          <a:bodyPr spcFirstLastPara="1" vert="horz" wrap="square" lIns="0" tIns="0" rIns="0" bIns="0" rtlCol="0" anchor="t" anchorCtr="0">
            <a:noAutofit/>
          </a:bodyPr>
          <a:lstStyle/>
          <a:p>
            <a:pPr marL="0" indent="0">
              <a:spcBef>
                <a:spcPts val="766"/>
              </a:spcBef>
              <a:buNone/>
            </a:pPr>
            <a:r>
              <a:rPr lang="en" sz="2400" dirty="0">
                <a:solidFill>
                  <a:srgbClr val="000000"/>
                </a:solidFill>
              </a:rPr>
              <a:t>There was a strong universal sense that you need to be bolder,  drive awareness (especially among younger people) and shout about what you do.</a:t>
            </a:r>
            <a:endParaRPr sz="2400" dirty="0">
              <a:solidFill>
                <a:srgbClr val="000000"/>
              </a:solidFill>
            </a:endParaRPr>
          </a:p>
          <a:p>
            <a:pPr marL="0" indent="0">
              <a:spcBef>
                <a:spcPts val="766"/>
              </a:spcBef>
              <a:buNone/>
            </a:pPr>
            <a:r>
              <a:rPr lang="en" sz="2400" dirty="0">
                <a:solidFill>
                  <a:srgbClr val="000000"/>
                </a:solidFill>
              </a:rPr>
              <a:t>Our audiences identified 6 principles to help you drive attention…</a:t>
            </a:r>
            <a:endParaRPr sz="2400" dirty="0">
              <a:solidFill>
                <a:srgbClr val="000000"/>
              </a:solidFill>
            </a:endParaRPr>
          </a:p>
          <a:p>
            <a:pPr marL="0" indent="0">
              <a:spcBef>
                <a:spcPts val="766"/>
              </a:spcBef>
              <a:buNone/>
            </a:pPr>
            <a:endParaRPr sz="2400" dirty="0">
              <a:solidFill>
                <a:srgbClr val="000000"/>
              </a:solidFill>
            </a:endParaRPr>
          </a:p>
          <a:p>
            <a:pPr marL="0" indent="0">
              <a:spcBef>
                <a:spcPts val="766"/>
              </a:spcBef>
              <a:buNone/>
            </a:pPr>
            <a:endParaRPr sz="2400" dirty="0">
              <a:solidFill>
                <a:srgbClr val="000000"/>
              </a:solidFill>
            </a:endParaRPr>
          </a:p>
          <a:p>
            <a:pPr marL="0" indent="0">
              <a:spcBef>
                <a:spcPts val="766"/>
              </a:spcBef>
              <a:buNone/>
            </a:pPr>
            <a:endParaRPr sz="2400" dirty="0">
              <a:solidFill>
                <a:srgbClr val="000000"/>
              </a:solidFill>
            </a:endParaRPr>
          </a:p>
          <a:p>
            <a:pPr marL="0" indent="0">
              <a:spcBef>
                <a:spcPts val="766"/>
              </a:spcBef>
              <a:buNone/>
            </a:pPr>
            <a:endParaRPr sz="2400" dirty="0">
              <a:solidFill>
                <a:srgbClr val="000000"/>
              </a:solidFill>
            </a:endParaRPr>
          </a:p>
          <a:p>
            <a:pPr marL="0" indent="0">
              <a:spcBef>
                <a:spcPts val="766"/>
              </a:spcBef>
              <a:buNone/>
            </a:pPr>
            <a:endParaRPr sz="2400" dirty="0">
              <a:solidFill>
                <a:srgbClr val="000000"/>
              </a:solidFill>
            </a:endParaRPr>
          </a:p>
          <a:p>
            <a:pPr marL="0" indent="0">
              <a:spcBef>
                <a:spcPts val="766"/>
              </a:spcBef>
              <a:buNone/>
            </a:pPr>
            <a:endParaRPr sz="2400" dirty="0">
              <a:solidFill>
                <a:srgbClr val="000000"/>
              </a:solidFill>
            </a:endParaRPr>
          </a:p>
          <a:p>
            <a:pPr marL="0" indent="0">
              <a:spcBef>
                <a:spcPts val="766"/>
              </a:spcBef>
              <a:buNone/>
            </a:pPr>
            <a:endParaRPr sz="2400" dirty="0">
              <a:solidFill>
                <a:srgbClr val="000000"/>
              </a:solidFill>
            </a:endParaRPr>
          </a:p>
          <a:p>
            <a:pPr marL="0" indent="0">
              <a:spcBef>
                <a:spcPts val="766"/>
              </a:spcBef>
              <a:buNone/>
            </a:pPr>
            <a:endParaRPr sz="2400" b="1" dirty="0">
              <a:latin typeface="Open Sans"/>
              <a:ea typeface="Open Sans"/>
              <a:cs typeface="Open Sans"/>
              <a:sym typeface="Open Sans"/>
            </a:endParaRPr>
          </a:p>
          <a:p>
            <a:pPr marL="0" indent="0">
              <a:spcBef>
                <a:spcPts val="766"/>
              </a:spcBef>
              <a:spcAft>
                <a:spcPts val="766"/>
              </a:spcAft>
              <a:buNone/>
            </a:pPr>
            <a:endParaRPr sz="2400" b="1" dirty="0">
              <a:latin typeface="Open Sans"/>
              <a:ea typeface="Open Sans"/>
              <a:cs typeface="Open Sans"/>
              <a:sym typeface="Open Sans"/>
            </a:endParaRPr>
          </a:p>
        </p:txBody>
      </p:sp>
      <p:grpSp>
        <p:nvGrpSpPr>
          <p:cNvPr id="1625" name="Google Shape;1625;p180"/>
          <p:cNvGrpSpPr/>
          <p:nvPr/>
        </p:nvGrpSpPr>
        <p:grpSpPr>
          <a:xfrm>
            <a:off x="212319" y="3838129"/>
            <a:ext cx="2471686" cy="2801063"/>
            <a:chOff x="-360125" y="4481225"/>
            <a:chExt cx="2904231" cy="3291249"/>
          </a:xfrm>
        </p:grpSpPr>
        <p:grpSp>
          <p:nvGrpSpPr>
            <p:cNvPr id="1626" name="Google Shape;1626;p180"/>
            <p:cNvGrpSpPr/>
            <p:nvPr/>
          </p:nvGrpSpPr>
          <p:grpSpPr>
            <a:xfrm>
              <a:off x="-360125" y="4481225"/>
              <a:ext cx="2635362" cy="2622840"/>
              <a:chOff x="-360125" y="4481225"/>
              <a:chExt cx="2635362" cy="2622840"/>
            </a:xfrm>
          </p:grpSpPr>
          <p:sp>
            <p:nvSpPr>
              <p:cNvPr id="1627" name="Google Shape;1627;p180"/>
              <p:cNvSpPr txBox="1"/>
              <p:nvPr/>
            </p:nvSpPr>
            <p:spPr>
              <a:xfrm>
                <a:off x="-297263" y="5183569"/>
                <a:ext cx="2572500" cy="1920496"/>
              </a:xfrm>
              <a:prstGeom prst="rect">
                <a:avLst/>
              </a:prstGeom>
              <a:noFill/>
              <a:ln>
                <a:noFill/>
              </a:ln>
            </p:spPr>
            <p:txBody>
              <a:bodyPr spcFirstLastPara="1" wrap="square" lIns="77809" tIns="77809" rIns="77809" bIns="77809" anchor="t" anchorCtr="0">
                <a:spAutoFit/>
              </a:bodyPr>
              <a:lstStyle/>
              <a:p>
                <a:r>
                  <a:rPr lang="en" sz="1200" dirty="0">
                    <a:solidFill>
                      <a:srgbClr val="7F7F7F"/>
                    </a:solidFill>
                    <a:highlight>
                      <a:schemeClr val="lt1"/>
                    </a:highlight>
                    <a:latin typeface="Open Sans"/>
                    <a:ea typeface="Open Sans"/>
                    <a:cs typeface="Open Sans"/>
                    <a:sym typeface="Open Sans"/>
                  </a:rPr>
                  <a:t>I need to better understand how what they do is different from the NHS. I get what the RNLI does because they do beaches and water. What’s St John Ambulance version of ‘saving lives at sea’</a:t>
                </a:r>
                <a:endParaRPr sz="1200" dirty="0">
                  <a:solidFill>
                    <a:srgbClr val="7F7F7F"/>
                  </a:solidFill>
                  <a:highlight>
                    <a:schemeClr val="lt1"/>
                  </a:highlight>
                  <a:latin typeface="Open Sans"/>
                  <a:ea typeface="Open Sans"/>
                  <a:cs typeface="Open Sans"/>
                  <a:sym typeface="Open Sans"/>
                </a:endParaRPr>
              </a:p>
            </p:txBody>
          </p:sp>
          <p:sp>
            <p:nvSpPr>
              <p:cNvPr id="1628" name="Google Shape;1628;p180"/>
              <p:cNvSpPr txBox="1"/>
              <p:nvPr/>
            </p:nvSpPr>
            <p:spPr>
              <a:xfrm>
                <a:off x="-360125" y="4481225"/>
                <a:ext cx="363301"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629" name="Google Shape;1629;p180"/>
            <p:cNvSpPr txBox="1"/>
            <p:nvPr/>
          </p:nvSpPr>
          <p:spPr>
            <a:xfrm>
              <a:off x="-328694" y="7310807"/>
              <a:ext cx="2872800" cy="461667"/>
            </a:xfrm>
            <a:prstGeom prst="rect">
              <a:avLst/>
            </a:prstGeom>
            <a:noFill/>
            <a:ln>
              <a:noFill/>
            </a:ln>
          </p:spPr>
          <p:txBody>
            <a:bodyPr spcFirstLastPara="1" wrap="square" lIns="77809" tIns="77809" rIns="77809" bIns="77809" anchor="t" anchorCtr="0">
              <a:spAutoFit/>
            </a:bodyPr>
            <a:lstStyle/>
            <a:p>
              <a:r>
                <a:rPr lang="en" sz="1532" b="1" i="1">
                  <a:solidFill>
                    <a:srgbClr val="449222"/>
                  </a:solidFill>
                  <a:latin typeface="Open Sans"/>
                  <a:ea typeface="Open Sans"/>
                  <a:cs typeface="Open Sans"/>
                  <a:sym typeface="Open Sans"/>
                </a:rPr>
                <a:t>Suburban Stability</a:t>
              </a:r>
              <a:endParaRPr sz="1532" b="1" i="1">
                <a:solidFill>
                  <a:srgbClr val="449222"/>
                </a:solidFill>
                <a:latin typeface="Open Sans"/>
                <a:ea typeface="Open Sans"/>
                <a:cs typeface="Open Sans"/>
                <a:sym typeface="Open Sans"/>
              </a:endParaRPr>
            </a:p>
          </p:txBody>
        </p:sp>
      </p:grpSp>
      <p:grpSp>
        <p:nvGrpSpPr>
          <p:cNvPr id="1630" name="Google Shape;1630;p180"/>
          <p:cNvGrpSpPr/>
          <p:nvPr/>
        </p:nvGrpSpPr>
        <p:grpSpPr>
          <a:xfrm>
            <a:off x="2704036" y="3773277"/>
            <a:ext cx="2166534" cy="2836442"/>
            <a:chOff x="2567642" y="2347625"/>
            <a:chExt cx="2545677" cy="3332818"/>
          </a:xfrm>
        </p:grpSpPr>
        <p:grpSp>
          <p:nvGrpSpPr>
            <p:cNvPr id="1631" name="Google Shape;1631;p180"/>
            <p:cNvGrpSpPr/>
            <p:nvPr/>
          </p:nvGrpSpPr>
          <p:grpSpPr>
            <a:xfrm>
              <a:off x="2604419" y="2347625"/>
              <a:ext cx="2508900" cy="2666086"/>
              <a:chOff x="2604419" y="2347625"/>
              <a:chExt cx="2508900" cy="2666086"/>
            </a:xfrm>
          </p:grpSpPr>
          <p:sp>
            <p:nvSpPr>
              <p:cNvPr id="1632" name="Google Shape;1632;p180"/>
              <p:cNvSpPr txBox="1"/>
              <p:nvPr/>
            </p:nvSpPr>
            <p:spPr>
              <a:xfrm>
                <a:off x="2604419" y="3093215"/>
                <a:ext cx="2508900" cy="1920496"/>
              </a:xfrm>
              <a:prstGeom prst="rect">
                <a:avLst/>
              </a:prstGeom>
              <a:noFill/>
              <a:ln>
                <a:noFill/>
              </a:ln>
            </p:spPr>
            <p:txBody>
              <a:bodyPr spcFirstLastPara="1" wrap="square" lIns="77809" tIns="77809" rIns="77809" bIns="77809" anchor="t" anchorCtr="0">
                <a:spAutoFit/>
              </a:bodyPr>
              <a:lstStyle/>
              <a:p>
                <a:r>
                  <a:rPr lang="en" sz="1200" dirty="0">
                    <a:solidFill>
                      <a:srgbClr val="858585"/>
                    </a:solidFill>
                    <a:highlight>
                      <a:srgbClr val="FFFFFF"/>
                    </a:highlight>
                    <a:latin typeface="Open Sans"/>
                    <a:ea typeface="Open Sans"/>
                    <a:cs typeface="Open Sans"/>
                    <a:sym typeface="Open Sans"/>
                  </a:rPr>
                  <a:t>Awareness of the organisation is really lacking. People need to know about all the great work they do, not just at events, but in hospitals, on the streets, training, and their work with you! </a:t>
                </a:r>
                <a:endParaRPr dirty="0">
                  <a:solidFill>
                    <a:srgbClr val="858585"/>
                  </a:solidFill>
                  <a:latin typeface="Open Sans"/>
                  <a:ea typeface="Open Sans"/>
                  <a:cs typeface="Open Sans"/>
                  <a:sym typeface="Open Sans"/>
                </a:endParaRPr>
              </a:p>
            </p:txBody>
          </p:sp>
          <p:sp>
            <p:nvSpPr>
              <p:cNvPr id="1633" name="Google Shape;1633;p180"/>
              <p:cNvSpPr txBox="1"/>
              <p:nvPr/>
            </p:nvSpPr>
            <p:spPr>
              <a:xfrm>
                <a:off x="2687875" y="2347625"/>
                <a:ext cx="363299" cy="800174"/>
              </a:xfrm>
              <a:prstGeom prst="rect">
                <a:avLst/>
              </a:prstGeom>
              <a:noFill/>
              <a:ln>
                <a:noFill/>
              </a:ln>
            </p:spPr>
            <p:txBody>
              <a:bodyPr spcFirstLastPara="1" wrap="square" lIns="77809" tIns="77809" rIns="77809" bIns="77809" anchor="t" anchorCtr="0">
                <a:spAutoFit/>
              </a:bodyPr>
              <a:lstStyle/>
              <a:p>
                <a:r>
                  <a:rPr lang="en" sz="3404">
                    <a:solidFill>
                      <a:srgbClr val="319704"/>
                    </a:solidFill>
                    <a:latin typeface="Open Sans Light"/>
                    <a:ea typeface="Open Sans Light"/>
                    <a:cs typeface="Open Sans Light"/>
                    <a:sym typeface="Open Sans Light"/>
                  </a:rPr>
                  <a:t>‘’</a:t>
                </a:r>
                <a:endParaRPr sz="3404">
                  <a:solidFill>
                    <a:srgbClr val="319704"/>
                  </a:solidFill>
                  <a:latin typeface="Open Sans Light"/>
                  <a:ea typeface="Open Sans Light"/>
                  <a:cs typeface="Open Sans Light"/>
                  <a:sym typeface="Open Sans Light"/>
                </a:endParaRPr>
              </a:p>
            </p:txBody>
          </p:sp>
        </p:grpSp>
        <p:sp>
          <p:nvSpPr>
            <p:cNvPr id="1634" name="Google Shape;1634;p180"/>
            <p:cNvSpPr txBox="1"/>
            <p:nvPr/>
          </p:nvSpPr>
          <p:spPr>
            <a:xfrm>
              <a:off x="2567642" y="5218776"/>
              <a:ext cx="2131200" cy="461667"/>
            </a:xfrm>
            <a:prstGeom prst="rect">
              <a:avLst/>
            </a:prstGeom>
            <a:noFill/>
            <a:ln>
              <a:noFill/>
            </a:ln>
          </p:spPr>
          <p:txBody>
            <a:bodyPr spcFirstLastPara="1" wrap="square" lIns="77809" tIns="77809" rIns="77809" bIns="77809" anchor="t" anchorCtr="0">
              <a:spAutoFit/>
            </a:bodyPr>
            <a:lstStyle/>
            <a:p>
              <a:r>
                <a:rPr lang="en" sz="1532" b="1" i="1" dirty="0">
                  <a:solidFill>
                    <a:srgbClr val="449222"/>
                  </a:solidFill>
                  <a:latin typeface="Open Sans"/>
                  <a:ea typeface="Open Sans"/>
                  <a:cs typeface="Open Sans"/>
                  <a:sym typeface="Open Sans"/>
                </a:rPr>
                <a:t>Prestige Positions </a:t>
              </a:r>
              <a:endParaRPr sz="1532" b="1" i="1" dirty="0">
                <a:solidFill>
                  <a:srgbClr val="449222"/>
                </a:solidFill>
                <a:latin typeface="Open Sans"/>
                <a:ea typeface="Open Sans"/>
                <a:cs typeface="Open Sans"/>
                <a:sym typeface="Open Sans"/>
              </a:endParaRPr>
            </a:p>
          </p:txBody>
        </p:sp>
      </p:grpSp>
      <p:sp>
        <p:nvSpPr>
          <p:cNvPr id="1635" name="Google Shape;1635;p180"/>
          <p:cNvSpPr/>
          <p:nvPr/>
        </p:nvSpPr>
        <p:spPr>
          <a:xfrm>
            <a:off x="5357255" y="1749745"/>
            <a:ext cx="2868000" cy="564000"/>
          </a:xfrm>
          <a:prstGeom prst="roundRect">
            <a:avLst>
              <a:gd name="adj" fmla="val 16667"/>
            </a:avLst>
          </a:prstGeom>
          <a:solidFill>
            <a:srgbClr val="D9EAD3"/>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636" name="Google Shape;1636;p180"/>
          <p:cNvSpPr/>
          <p:nvPr/>
        </p:nvSpPr>
        <p:spPr>
          <a:xfrm>
            <a:off x="5357255" y="2398255"/>
            <a:ext cx="2868000" cy="564000"/>
          </a:xfrm>
          <a:prstGeom prst="roundRect">
            <a:avLst>
              <a:gd name="adj" fmla="val 16667"/>
            </a:avLst>
          </a:prstGeom>
          <a:solidFill>
            <a:srgbClr val="D9EAD3"/>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637" name="Google Shape;1637;p180"/>
          <p:cNvSpPr/>
          <p:nvPr/>
        </p:nvSpPr>
        <p:spPr>
          <a:xfrm>
            <a:off x="5357255" y="3046766"/>
            <a:ext cx="2868000" cy="564000"/>
          </a:xfrm>
          <a:prstGeom prst="roundRect">
            <a:avLst>
              <a:gd name="adj" fmla="val 16667"/>
            </a:avLst>
          </a:prstGeom>
          <a:solidFill>
            <a:srgbClr val="D9EAD3"/>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638" name="Google Shape;1638;p180"/>
          <p:cNvSpPr/>
          <p:nvPr/>
        </p:nvSpPr>
        <p:spPr>
          <a:xfrm>
            <a:off x="5357255" y="3695277"/>
            <a:ext cx="2868000" cy="564000"/>
          </a:xfrm>
          <a:prstGeom prst="roundRect">
            <a:avLst>
              <a:gd name="adj" fmla="val 16667"/>
            </a:avLst>
          </a:prstGeom>
          <a:solidFill>
            <a:srgbClr val="D9EAD3"/>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639" name="Google Shape;1639;p180"/>
          <p:cNvSpPr/>
          <p:nvPr/>
        </p:nvSpPr>
        <p:spPr>
          <a:xfrm>
            <a:off x="5357255" y="4343787"/>
            <a:ext cx="2868000" cy="564000"/>
          </a:xfrm>
          <a:prstGeom prst="roundRect">
            <a:avLst>
              <a:gd name="adj" fmla="val 16667"/>
            </a:avLst>
          </a:prstGeom>
          <a:solidFill>
            <a:srgbClr val="D9EAD3"/>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640" name="Google Shape;1640;p180"/>
          <p:cNvSpPr/>
          <p:nvPr/>
        </p:nvSpPr>
        <p:spPr>
          <a:xfrm>
            <a:off x="5357255" y="4992298"/>
            <a:ext cx="2868000" cy="564000"/>
          </a:xfrm>
          <a:prstGeom prst="roundRect">
            <a:avLst>
              <a:gd name="adj" fmla="val 16667"/>
            </a:avLst>
          </a:prstGeom>
          <a:solidFill>
            <a:srgbClr val="D9EAD3"/>
          </a:solidFill>
          <a:ln w="9525" cap="flat" cmpd="sng">
            <a:solidFill>
              <a:schemeClr val="lt1"/>
            </a:solidFill>
            <a:prstDash val="solid"/>
            <a:round/>
            <a:headEnd type="none" w="sm" len="sm"/>
            <a:tailEnd type="none" w="sm" len="sm"/>
          </a:ln>
        </p:spPr>
        <p:txBody>
          <a:bodyPr spcFirstLastPara="1" wrap="square" lIns="77809" tIns="77809" rIns="77809" bIns="77809" anchor="ctr" anchorCtr="0">
            <a:noAutofit/>
          </a:bodyPr>
          <a:lstStyle/>
          <a:p>
            <a:endParaRPr sz="1532"/>
          </a:p>
        </p:txBody>
      </p:sp>
      <p:sp>
        <p:nvSpPr>
          <p:cNvPr id="1641" name="Google Shape;1641;p180"/>
          <p:cNvSpPr txBox="1"/>
          <p:nvPr/>
        </p:nvSpPr>
        <p:spPr>
          <a:xfrm>
            <a:off x="5442724" y="1760936"/>
            <a:ext cx="2660170" cy="654774"/>
          </a:xfrm>
          <a:prstGeom prst="rect">
            <a:avLst/>
          </a:prstGeom>
          <a:noFill/>
          <a:ln>
            <a:noFill/>
          </a:ln>
        </p:spPr>
        <p:txBody>
          <a:bodyPr spcFirstLastPara="1" wrap="square" lIns="77809" tIns="77809" rIns="77809" bIns="77809" anchor="t" anchorCtr="0">
            <a:spAutoFit/>
          </a:bodyPr>
          <a:lstStyle/>
          <a:p>
            <a:pPr algn="ctr"/>
            <a:r>
              <a:rPr lang="en" sz="1532" b="1">
                <a:latin typeface="Open Sans"/>
                <a:ea typeface="Open Sans"/>
                <a:cs typeface="Open Sans"/>
                <a:sym typeface="Open Sans"/>
              </a:rPr>
              <a:t>…start Simple</a:t>
            </a:r>
            <a:endParaRPr sz="1532" b="1">
              <a:latin typeface="Open Sans"/>
              <a:ea typeface="Open Sans"/>
              <a:cs typeface="Open Sans"/>
              <a:sym typeface="Open Sans"/>
            </a:endParaRPr>
          </a:p>
          <a:p>
            <a:pPr algn="ctr"/>
            <a:r>
              <a:rPr lang="en" sz="851">
                <a:latin typeface="Open Sans Light"/>
                <a:ea typeface="Open Sans Light"/>
                <a:cs typeface="Open Sans Light"/>
                <a:sym typeface="Open Sans Light"/>
              </a:rPr>
              <a:t>People don’t know you’re a charity. Tell them what you do and why you need support</a:t>
            </a:r>
            <a:endParaRPr sz="851">
              <a:latin typeface="Open Sans Light"/>
              <a:ea typeface="Open Sans Light"/>
              <a:cs typeface="Open Sans Light"/>
              <a:sym typeface="Open Sans Light"/>
            </a:endParaRPr>
          </a:p>
        </p:txBody>
      </p:sp>
      <p:sp>
        <p:nvSpPr>
          <p:cNvPr id="1642" name="Google Shape;1642;p180"/>
          <p:cNvSpPr txBox="1"/>
          <p:nvPr/>
        </p:nvSpPr>
        <p:spPr>
          <a:xfrm>
            <a:off x="5442724" y="2344596"/>
            <a:ext cx="2660170" cy="654774"/>
          </a:xfrm>
          <a:prstGeom prst="rect">
            <a:avLst/>
          </a:prstGeom>
          <a:noFill/>
          <a:ln>
            <a:noFill/>
          </a:ln>
        </p:spPr>
        <p:txBody>
          <a:bodyPr spcFirstLastPara="1" wrap="square" lIns="77809" tIns="77809" rIns="77809" bIns="77809" anchor="t" anchorCtr="0">
            <a:spAutoFit/>
          </a:bodyPr>
          <a:lstStyle/>
          <a:p>
            <a:pPr algn="ctr"/>
            <a:r>
              <a:rPr lang="en" sz="1532" b="1">
                <a:latin typeface="Open Sans"/>
                <a:ea typeface="Open Sans"/>
                <a:cs typeface="Open Sans"/>
                <a:sym typeface="Open Sans"/>
              </a:rPr>
              <a:t>…be Specific</a:t>
            </a:r>
            <a:endParaRPr sz="1532" b="1">
              <a:latin typeface="Open Sans"/>
              <a:ea typeface="Open Sans"/>
              <a:cs typeface="Open Sans"/>
              <a:sym typeface="Open Sans"/>
            </a:endParaRPr>
          </a:p>
          <a:p>
            <a:pPr algn="ctr"/>
            <a:r>
              <a:rPr lang="en" sz="851">
                <a:latin typeface="Open Sans Light"/>
                <a:ea typeface="Open Sans Light"/>
                <a:cs typeface="Open Sans Light"/>
                <a:sym typeface="Open Sans Light"/>
              </a:rPr>
              <a:t>About what you do, the range of services you offer and most importantly what the benefit is </a:t>
            </a:r>
            <a:endParaRPr sz="851">
              <a:latin typeface="Open Sans Light"/>
              <a:ea typeface="Open Sans Light"/>
              <a:cs typeface="Open Sans Light"/>
              <a:sym typeface="Open Sans Light"/>
            </a:endParaRPr>
          </a:p>
        </p:txBody>
      </p:sp>
      <p:sp>
        <p:nvSpPr>
          <p:cNvPr id="1643" name="Google Shape;1643;p180"/>
          <p:cNvSpPr txBox="1"/>
          <p:nvPr/>
        </p:nvSpPr>
        <p:spPr>
          <a:xfrm>
            <a:off x="5442724" y="2993106"/>
            <a:ext cx="2660170" cy="654774"/>
          </a:xfrm>
          <a:prstGeom prst="rect">
            <a:avLst/>
          </a:prstGeom>
          <a:noFill/>
          <a:ln>
            <a:noFill/>
          </a:ln>
        </p:spPr>
        <p:txBody>
          <a:bodyPr spcFirstLastPara="1" wrap="square" lIns="77809" tIns="77809" rIns="77809" bIns="77809" anchor="t" anchorCtr="0">
            <a:spAutoFit/>
          </a:bodyPr>
          <a:lstStyle/>
          <a:p>
            <a:pPr algn="ctr"/>
            <a:r>
              <a:rPr lang="en" sz="1532" b="1">
                <a:latin typeface="Open Sans"/>
                <a:ea typeface="Open Sans"/>
                <a:cs typeface="Open Sans"/>
                <a:sym typeface="Open Sans"/>
              </a:rPr>
              <a:t>…be Proud</a:t>
            </a:r>
            <a:endParaRPr sz="1532" b="1">
              <a:latin typeface="Open Sans"/>
              <a:ea typeface="Open Sans"/>
              <a:cs typeface="Open Sans"/>
              <a:sym typeface="Open Sans"/>
            </a:endParaRPr>
          </a:p>
          <a:p>
            <a:pPr algn="ctr"/>
            <a:r>
              <a:rPr lang="en" sz="851">
                <a:latin typeface="Open Sans Light"/>
                <a:ea typeface="Open Sans Light"/>
                <a:cs typeface="Open Sans Light"/>
                <a:sym typeface="Open Sans Light"/>
              </a:rPr>
              <a:t>About the impact you make, and the lives you save. Celebrate the impact of your work</a:t>
            </a:r>
            <a:endParaRPr sz="851">
              <a:latin typeface="Open Sans Light"/>
              <a:ea typeface="Open Sans Light"/>
              <a:cs typeface="Open Sans Light"/>
              <a:sym typeface="Open Sans Light"/>
            </a:endParaRPr>
          </a:p>
        </p:txBody>
      </p:sp>
      <p:sp>
        <p:nvSpPr>
          <p:cNvPr id="1644" name="Google Shape;1644;p180"/>
          <p:cNvSpPr txBox="1"/>
          <p:nvPr/>
        </p:nvSpPr>
        <p:spPr>
          <a:xfrm>
            <a:off x="5442724" y="3641617"/>
            <a:ext cx="2660170" cy="654774"/>
          </a:xfrm>
          <a:prstGeom prst="rect">
            <a:avLst/>
          </a:prstGeom>
          <a:noFill/>
          <a:ln>
            <a:noFill/>
          </a:ln>
        </p:spPr>
        <p:txBody>
          <a:bodyPr spcFirstLastPara="1" wrap="square" lIns="77809" tIns="77809" rIns="77809" bIns="77809" anchor="t" anchorCtr="0">
            <a:spAutoFit/>
          </a:bodyPr>
          <a:lstStyle/>
          <a:p>
            <a:pPr algn="ctr"/>
            <a:r>
              <a:rPr lang="en" sz="1532" b="1">
                <a:latin typeface="Open Sans"/>
                <a:ea typeface="Open Sans"/>
                <a:cs typeface="Open Sans"/>
                <a:sym typeface="Open Sans"/>
              </a:rPr>
              <a:t>…be Human</a:t>
            </a:r>
            <a:endParaRPr sz="1532" b="1">
              <a:latin typeface="Open Sans"/>
              <a:ea typeface="Open Sans"/>
              <a:cs typeface="Open Sans"/>
              <a:sym typeface="Open Sans"/>
            </a:endParaRPr>
          </a:p>
          <a:p>
            <a:pPr algn="ctr"/>
            <a:r>
              <a:rPr lang="en" sz="851">
                <a:latin typeface="Open Sans Light"/>
                <a:ea typeface="Open Sans Light"/>
                <a:cs typeface="Open Sans Light"/>
                <a:sym typeface="Open Sans Light"/>
              </a:rPr>
              <a:t>You should have more access to ‘real stories’ than most, through your volunteers and the lives saved</a:t>
            </a:r>
            <a:endParaRPr sz="851">
              <a:latin typeface="Open Sans Light"/>
              <a:ea typeface="Open Sans Light"/>
              <a:cs typeface="Open Sans Light"/>
              <a:sym typeface="Open Sans Light"/>
            </a:endParaRPr>
          </a:p>
        </p:txBody>
      </p:sp>
      <p:sp>
        <p:nvSpPr>
          <p:cNvPr id="1645" name="Google Shape;1645;p180"/>
          <p:cNvSpPr txBox="1"/>
          <p:nvPr/>
        </p:nvSpPr>
        <p:spPr>
          <a:xfrm>
            <a:off x="5442724" y="4290128"/>
            <a:ext cx="2660170" cy="654774"/>
          </a:xfrm>
          <a:prstGeom prst="rect">
            <a:avLst/>
          </a:prstGeom>
          <a:noFill/>
          <a:ln>
            <a:noFill/>
          </a:ln>
        </p:spPr>
        <p:txBody>
          <a:bodyPr spcFirstLastPara="1" wrap="square" lIns="77809" tIns="77809" rIns="77809" bIns="77809" anchor="t" anchorCtr="0">
            <a:spAutoFit/>
          </a:bodyPr>
          <a:lstStyle/>
          <a:p>
            <a:pPr algn="ctr"/>
            <a:r>
              <a:rPr lang="en" sz="1532" b="1">
                <a:latin typeface="Open Sans"/>
                <a:ea typeface="Open Sans"/>
                <a:cs typeface="Open Sans"/>
                <a:sym typeface="Open Sans"/>
              </a:rPr>
              <a:t>…be Modern</a:t>
            </a:r>
            <a:endParaRPr sz="1532" b="1">
              <a:latin typeface="Open Sans"/>
              <a:ea typeface="Open Sans"/>
              <a:cs typeface="Open Sans"/>
              <a:sym typeface="Open Sans"/>
            </a:endParaRPr>
          </a:p>
          <a:p>
            <a:pPr algn="ctr"/>
            <a:r>
              <a:rPr lang="en" sz="851">
                <a:latin typeface="Open Sans Light"/>
                <a:ea typeface="Open Sans Light"/>
                <a:cs typeface="Open Sans Light"/>
                <a:sym typeface="Open Sans Light"/>
              </a:rPr>
              <a:t>To engage younger audiences you need to meet them where they are - Youtube, Tiktok, Instagram</a:t>
            </a:r>
            <a:endParaRPr sz="851">
              <a:latin typeface="Open Sans Light"/>
              <a:ea typeface="Open Sans Light"/>
              <a:cs typeface="Open Sans Light"/>
              <a:sym typeface="Open Sans Light"/>
            </a:endParaRPr>
          </a:p>
        </p:txBody>
      </p:sp>
      <p:sp>
        <p:nvSpPr>
          <p:cNvPr id="1646" name="Google Shape;1646;p180"/>
          <p:cNvSpPr txBox="1"/>
          <p:nvPr/>
        </p:nvSpPr>
        <p:spPr>
          <a:xfrm>
            <a:off x="5442724" y="5003489"/>
            <a:ext cx="2660170" cy="654774"/>
          </a:xfrm>
          <a:prstGeom prst="rect">
            <a:avLst/>
          </a:prstGeom>
          <a:noFill/>
          <a:ln>
            <a:noFill/>
          </a:ln>
        </p:spPr>
        <p:txBody>
          <a:bodyPr spcFirstLastPara="1" wrap="square" lIns="77809" tIns="77809" rIns="77809" bIns="77809" anchor="t" anchorCtr="0">
            <a:spAutoFit/>
          </a:bodyPr>
          <a:lstStyle/>
          <a:p>
            <a:pPr algn="ctr"/>
            <a:r>
              <a:rPr lang="en" sz="1532" b="1">
                <a:latin typeface="Open Sans"/>
                <a:ea typeface="Open Sans"/>
                <a:cs typeface="Open Sans"/>
                <a:sym typeface="Open Sans"/>
              </a:rPr>
              <a:t>…be Relevant</a:t>
            </a:r>
            <a:endParaRPr sz="1532" b="1">
              <a:latin typeface="Open Sans"/>
              <a:ea typeface="Open Sans"/>
              <a:cs typeface="Open Sans"/>
              <a:sym typeface="Open Sans"/>
            </a:endParaRPr>
          </a:p>
          <a:p>
            <a:pPr algn="ctr"/>
            <a:r>
              <a:rPr lang="en" sz="851">
                <a:latin typeface="Open Sans Light"/>
                <a:ea typeface="Open Sans Light"/>
                <a:cs typeface="Open Sans Light"/>
                <a:sym typeface="Open Sans Light"/>
              </a:rPr>
              <a:t>Find a way to be relevant to people before they need your help in an emergency</a:t>
            </a:r>
            <a:endParaRPr sz="851">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182"/>
          <p:cNvSpPr txBox="1">
            <a:spLocks noGrp="1"/>
          </p:cNvSpPr>
          <p:nvPr>
            <p:ph type="sldNum" idx="12"/>
          </p:nvPr>
        </p:nvSpPr>
        <p:spPr>
          <a:xfrm>
            <a:off x="8714696" y="6395362"/>
            <a:ext cx="429191" cy="243830"/>
          </a:xfrm>
          <a:prstGeom prst="rect">
            <a:avLst/>
          </a:prstGeom>
        </p:spPr>
        <p:txBody>
          <a:bodyPr spcFirstLastPara="1" vert="horz" wrap="square" lIns="0" tIns="0" rIns="68894" bIns="0" rtlCol="0" anchor="ctr" anchorCtr="0">
            <a:noAutofit/>
          </a:bodyPr>
          <a:lstStyle/>
          <a:p>
            <a:fld id="{00000000-1234-1234-1234-123412341234}" type="slidenum">
              <a:rPr lang="en"/>
              <a:pPr/>
              <a:t>9</a:t>
            </a:fld>
            <a:endParaRPr/>
          </a:p>
        </p:txBody>
      </p:sp>
      <p:sp>
        <p:nvSpPr>
          <p:cNvPr id="1660" name="Google Shape;1660;p182"/>
          <p:cNvSpPr txBox="1">
            <a:spLocks noGrp="1"/>
          </p:cNvSpPr>
          <p:nvPr>
            <p:ph type="body" idx="4294967295"/>
          </p:nvPr>
        </p:nvSpPr>
        <p:spPr>
          <a:xfrm>
            <a:off x="342053" y="2419289"/>
            <a:ext cx="3958723" cy="3486383"/>
          </a:xfrm>
          <a:prstGeom prst="rect">
            <a:avLst/>
          </a:prstGeom>
        </p:spPr>
        <p:txBody>
          <a:bodyPr spcFirstLastPara="1" vert="horz" wrap="square" lIns="0" tIns="0" rIns="0" bIns="0" rtlCol="0" anchor="t" anchorCtr="0">
            <a:noAutofit/>
          </a:bodyPr>
          <a:lstStyle/>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a:solidFill>
                <a:srgbClr val="000000"/>
              </a:solidFill>
            </a:endParaRPr>
          </a:p>
          <a:p>
            <a:pPr marL="0" indent="0">
              <a:spcBef>
                <a:spcPts val="766"/>
              </a:spcBef>
              <a:buNone/>
            </a:pPr>
            <a:endParaRPr b="1">
              <a:latin typeface="Open Sans"/>
              <a:ea typeface="Open Sans"/>
              <a:cs typeface="Open Sans"/>
              <a:sym typeface="Open Sans"/>
            </a:endParaRPr>
          </a:p>
          <a:p>
            <a:pPr marL="0" indent="0">
              <a:spcBef>
                <a:spcPts val="766"/>
              </a:spcBef>
              <a:spcAft>
                <a:spcPts val="766"/>
              </a:spcAft>
              <a:buNone/>
            </a:pPr>
            <a:endParaRPr b="1">
              <a:latin typeface="Open Sans"/>
              <a:ea typeface="Open Sans"/>
              <a:cs typeface="Open Sans"/>
              <a:sym typeface="Open Sans"/>
            </a:endParaRPr>
          </a:p>
        </p:txBody>
      </p:sp>
      <p:pic>
        <p:nvPicPr>
          <p:cNvPr id="1661" name="Google Shape;1661;p182" title="Points scored"/>
          <p:cNvPicPr preferRelativeResize="0"/>
          <p:nvPr/>
        </p:nvPicPr>
        <p:blipFill>
          <a:blip r:embed="rId3">
            <a:alphaModFix/>
          </a:blip>
          <a:stretch>
            <a:fillRect/>
          </a:stretch>
        </p:blipFill>
        <p:spPr>
          <a:xfrm>
            <a:off x="459840" y="4790737"/>
            <a:ext cx="3343297" cy="2067254"/>
          </a:xfrm>
          <a:prstGeom prst="rect">
            <a:avLst/>
          </a:prstGeom>
          <a:noFill/>
          <a:ln>
            <a:noFill/>
          </a:ln>
        </p:spPr>
      </p:pic>
      <p:pic>
        <p:nvPicPr>
          <p:cNvPr id="1662" name="Google Shape;1662;p182" title="Points scored"/>
          <p:cNvPicPr preferRelativeResize="0"/>
          <p:nvPr/>
        </p:nvPicPr>
        <p:blipFill>
          <a:blip r:embed="rId4">
            <a:alphaModFix/>
          </a:blip>
          <a:stretch>
            <a:fillRect/>
          </a:stretch>
        </p:blipFill>
        <p:spPr>
          <a:xfrm>
            <a:off x="4572000" y="4790746"/>
            <a:ext cx="3343266" cy="2067254"/>
          </a:xfrm>
          <a:prstGeom prst="rect">
            <a:avLst/>
          </a:prstGeom>
          <a:noFill/>
          <a:ln>
            <a:noFill/>
          </a:ln>
        </p:spPr>
      </p:pic>
      <p:pic>
        <p:nvPicPr>
          <p:cNvPr id="1663" name="Google Shape;1663;p182"/>
          <p:cNvPicPr preferRelativeResize="0"/>
          <p:nvPr/>
        </p:nvPicPr>
        <p:blipFill rotWithShape="1">
          <a:blip r:embed="rId5">
            <a:alphaModFix/>
          </a:blip>
          <a:srcRect b="11948"/>
          <a:stretch/>
        </p:blipFill>
        <p:spPr>
          <a:xfrm>
            <a:off x="624649" y="3909629"/>
            <a:ext cx="931489" cy="885809"/>
          </a:xfrm>
          <a:prstGeom prst="rect">
            <a:avLst/>
          </a:prstGeom>
          <a:noFill/>
          <a:ln>
            <a:noFill/>
          </a:ln>
        </p:spPr>
      </p:pic>
      <p:grpSp>
        <p:nvGrpSpPr>
          <p:cNvPr id="1664" name="Google Shape;1664;p182"/>
          <p:cNvGrpSpPr/>
          <p:nvPr/>
        </p:nvGrpSpPr>
        <p:grpSpPr>
          <a:xfrm>
            <a:off x="1549393" y="3714735"/>
            <a:ext cx="2614511" cy="1073499"/>
            <a:chOff x="4821475" y="3490625"/>
            <a:chExt cx="3072050" cy="1261362"/>
          </a:xfrm>
        </p:grpSpPr>
        <p:grpSp>
          <p:nvGrpSpPr>
            <p:cNvPr id="1665" name="Google Shape;1665;p182"/>
            <p:cNvGrpSpPr/>
            <p:nvPr/>
          </p:nvGrpSpPr>
          <p:grpSpPr>
            <a:xfrm>
              <a:off x="4821475" y="3490625"/>
              <a:ext cx="3072050" cy="1065823"/>
              <a:chOff x="4821475" y="3490625"/>
              <a:chExt cx="3072050" cy="1065823"/>
            </a:xfrm>
          </p:grpSpPr>
          <p:sp>
            <p:nvSpPr>
              <p:cNvPr id="1666" name="Google Shape;1666;p182"/>
              <p:cNvSpPr txBox="1"/>
              <p:nvPr/>
            </p:nvSpPr>
            <p:spPr>
              <a:xfrm>
                <a:off x="4893525" y="3756425"/>
                <a:ext cx="3000000" cy="800023"/>
              </a:xfrm>
              <a:prstGeom prst="rect">
                <a:avLst/>
              </a:prstGeom>
              <a:noFill/>
              <a:ln>
                <a:noFill/>
              </a:ln>
            </p:spPr>
            <p:txBody>
              <a:bodyPr spcFirstLastPara="1" wrap="square" lIns="77809" tIns="77809" rIns="77809" bIns="77809" anchor="t" anchorCtr="0">
                <a:spAutoFit/>
              </a:bodyPr>
              <a:lstStyle/>
              <a:p>
                <a:r>
                  <a:rPr lang="en" sz="851">
                    <a:solidFill>
                      <a:srgbClr val="7F7F7F"/>
                    </a:solidFill>
                    <a:highlight>
                      <a:schemeClr val="lt1"/>
                    </a:highlight>
                    <a:latin typeface="Open Sans"/>
                    <a:ea typeface="Open Sans"/>
                    <a:cs typeface="Open Sans"/>
                    <a:sym typeface="Open Sans"/>
                  </a:rPr>
                  <a:t>The main thing I think of when I hear the name St John's Ambulance is volunteers keeping revellers safe every weekend on the high street of the town I grew up in.</a:t>
                </a:r>
                <a:endParaRPr sz="851">
                  <a:solidFill>
                    <a:srgbClr val="7F7F7F"/>
                  </a:solidFill>
                  <a:highlight>
                    <a:schemeClr val="lt1"/>
                  </a:highlight>
                  <a:latin typeface="Open Sans"/>
                  <a:ea typeface="Open Sans"/>
                  <a:cs typeface="Open Sans"/>
                  <a:sym typeface="Open Sans"/>
                </a:endParaRPr>
              </a:p>
            </p:txBody>
          </p:sp>
          <p:sp>
            <p:nvSpPr>
              <p:cNvPr id="1667" name="Google Shape;1667;p182"/>
              <p:cNvSpPr txBox="1"/>
              <p:nvPr/>
            </p:nvSpPr>
            <p:spPr>
              <a:xfrm>
                <a:off x="4821475" y="3490625"/>
                <a:ext cx="363301" cy="646253"/>
              </a:xfrm>
              <a:prstGeom prst="rect">
                <a:avLst/>
              </a:prstGeom>
              <a:noFill/>
              <a:ln>
                <a:noFill/>
              </a:ln>
            </p:spPr>
            <p:txBody>
              <a:bodyPr spcFirstLastPara="1" wrap="square" lIns="77809" tIns="77809" rIns="77809" bIns="77809" anchor="t" anchorCtr="0">
                <a:spAutoFit/>
              </a:bodyPr>
              <a:lstStyle/>
              <a:p>
                <a:r>
                  <a:rPr lang="en" sz="2553">
                    <a:solidFill>
                      <a:srgbClr val="319704"/>
                    </a:solidFill>
                    <a:latin typeface="Open Sans Light"/>
                    <a:ea typeface="Open Sans Light"/>
                    <a:cs typeface="Open Sans Light"/>
                    <a:sym typeface="Open Sans Light"/>
                  </a:rPr>
                  <a:t>‘’</a:t>
                </a:r>
                <a:endParaRPr sz="2553">
                  <a:solidFill>
                    <a:srgbClr val="319704"/>
                  </a:solidFill>
                  <a:latin typeface="Open Sans Light"/>
                  <a:ea typeface="Open Sans Light"/>
                  <a:cs typeface="Open Sans Light"/>
                  <a:sym typeface="Open Sans Light"/>
                </a:endParaRPr>
              </a:p>
            </p:txBody>
          </p:sp>
        </p:grpSp>
        <p:sp>
          <p:nvSpPr>
            <p:cNvPr id="1668" name="Google Shape;1668;p182"/>
            <p:cNvSpPr txBox="1"/>
            <p:nvPr/>
          </p:nvSpPr>
          <p:spPr>
            <a:xfrm>
              <a:off x="4896500" y="4428874"/>
              <a:ext cx="2872801" cy="323113"/>
            </a:xfrm>
            <a:prstGeom prst="rect">
              <a:avLst/>
            </a:prstGeom>
            <a:noFill/>
            <a:ln>
              <a:noFill/>
            </a:ln>
          </p:spPr>
          <p:txBody>
            <a:bodyPr spcFirstLastPara="1" wrap="square" lIns="77809" tIns="77809" rIns="77809" bIns="77809" anchor="t" anchorCtr="0">
              <a:spAutoFit/>
            </a:bodyPr>
            <a:lstStyle/>
            <a:p>
              <a:r>
                <a:rPr lang="en" sz="766" b="1" i="1">
                  <a:solidFill>
                    <a:srgbClr val="449222"/>
                  </a:solidFill>
                  <a:latin typeface="Open Sans"/>
                  <a:ea typeface="Open Sans"/>
                  <a:cs typeface="Open Sans"/>
                  <a:sym typeface="Open Sans"/>
                </a:rPr>
                <a:t>City Prosperity</a:t>
              </a:r>
              <a:endParaRPr sz="766" b="1" i="1">
                <a:solidFill>
                  <a:srgbClr val="449222"/>
                </a:solidFill>
                <a:latin typeface="Open Sans"/>
                <a:ea typeface="Open Sans"/>
                <a:cs typeface="Open Sans"/>
                <a:sym typeface="Open Sans"/>
              </a:endParaRPr>
            </a:p>
          </p:txBody>
        </p:sp>
      </p:grpSp>
      <p:grpSp>
        <p:nvGrpSpPr>
          <p:cNvPr id="1669" name="Google Shape;1669;p182"/>
          <p:cNvGrpSpPr/>
          <p:nvPr/>
        </p:nvGrpSpPr>
        <p:grpSpPr>
          <a:xfrm>
            <a:off x="5440457" y="3779586"/>
            <a:ext cx="2614511" cy="907083"/>
            <a:chOff x="4821475" y="3490625"/>
            <a:chExt cx="3072050" cy="1065823"/>
          </a:xfrm>
        </p:grpSpPr>
        <p:sp>
          <p:nvSpPr>
            <p:cNvPr id="1670" name="Google Shape;1670;p182"/>
            <p:cNvSpPr txBox="1"/>
            <p:nvPr/>
          </p:nvSpPr>
          <p:spPr>
            <a:xfrm>
              <a:off x="4893525" y="3756425"/>
              <a:ext cx="3000000" cy="800023"/>
            </a:xfrm>
            <a:prstGeom prst="rect">
              <a:avLst/>
            </a:prstGeom>
            <a:noFill/>
            <a:ln>
              <a:noFill/>
            </a:ln>
          </p:spPr>
          <p:txBody>
            <a:bodyPr spcFirstLastPara="1" wrap="square" lIns="77809" tIns="77809" rIns="77809" bIns="77809" anchor="t" anchorCtr="0">
              <a:spAutoFit/>
            </a:bodyPr>
            <a:lstStyle/>
            <a:p>
              <a:r>
                <a:rPr lang="en" sz="851">
                  <a:solidFill>
                    <a:srgbClr val="7F7F7F"/>
                  </a:solidFill>
                  <a:highlight>
                    <a:schemeClr val="lt1"/>
                  </a:highlight>
                  <a:latin typeface="Open Sans"/>
                  <a:ea typeface="Open Sans"/>
                  <a:cs typeface="Open Sans"/>
                  <a:sym typeface="Open Sans"/>
                </a:rPr>
                <a:t> I don’t know a great deal about St John Ambulance. I believe they’re  a charity-run ambulance service, but  I don’t really know an awful lot about how they work or run.</a:t>
              </a:r>
              <a:endParaRPr sz="851">
                <a:solidFill>
                  <a:srgbClr val="7F7F7F"/>
                </a:solidFill>
                <a:highlight>
                  <a:schemeClr val="lt1"/>
                </a:highlight>
                <a:latin typeface="Open Sans"/>
                <a:ea typeface="Open Sans"/>
                <a:cs typeface="Open Sans"/>
                <a:sym typeface="Open Sans"/>
              </a:endParaRPr>
            </a:p>
          </p:txBody>
        </p:sp>
        <p:sp>
          <p:nvSpPr>
            <p:cNvPr id="1671" name="Google Shape;1671;p182"/>
            <p:cNvSpPr txBox="1"/>
            <p:nvPr/>
          </p:nvSpPr>
          <p:spPr>
            <a:xfrm>
              <a:off x="4821475" y="3490625"/>
              <a:ext cx="363301" cy="646253"/>
            </a:xfrm>
            <a:prstGeom prst="rect">
              <a:avLst/>
            </a:prstGeom>
            <a:noFill/>
            <a:ln>
              <a:noFill/>
            </a:ln>
          </p:spPr>
          <p:txBody>
            <a:bodyPr spcFirstLastPara="1" wrap="square" lIns="77809" tIns="77809" rIns="77809" bIns="77809" anchor="t" anchorCtr="0">
              <a:spAutoFit/>
            </a:bodyPr>
            <a:lstStyle/>
            <a:p>
              <a:r>
                <a:rPr lang="en" sz="2553">
                  <a:solidFill>
                    <a:srgbClr val="319704"/>
                  </a:solidFill>
                  <a:latin typeface="Open Sans Light"/>
                  <a:ea typeface="Open Sans Light"/>
                  <a:cs typeface="Open Sans Light"/>
                  <a:sym typeface="Open Sans Light"/>
                </a:rPr>
                <a:t>‘’</a:t>
              </a:r>
              <a:endParaRPr sz="2553">
                <a:solidFill>
                  <a:srgbClr val="319704"/>
                </a:solidFill>
                <a:latin typeface="Open Sans Light"/>
                <a:ea typeface="Open Sans Light"/>
                <a:cs typeface="Open Sans Light"/>
                <a:sym typeface="Open Sans Light"/>
              </a:endParaRPr>
            </a:p>
          </p:txBody>
        </p:sp>
      </p:grpSp>
      <p:sp>
        <p:nvSpPr>
          <p:cNvPr id="1672" name="Google Shape;1672;p182"/>
          <p:cNvSpPr txBox="1"/>
          <p:nvPr/>
        </p:nvSpPr>
        <p:spPr>
          <a:xfrm>
            <a:off x="5569159" y="4578097"/>
            <a:ext cx="2444936" cy="274990"/>
          </a:xfrm>
          <a:prstGeom prst="rect">
            <a:avLst/>
          </a:prstGeom>
          <a:noFill/>
          <a:ln>
            <a:noFill/>
          </a:ln>
        </p:spPr>
        <p:txBody>
          <a:bodyPr spcFirstLastPara="1" wrap="square" lIns="77809" tIns="77809" rIns="77809" bIns="77809" anchor="t" anchorCtr="0">
            <a:spAutoFit/>
          </a:bodyPr>
          <a:lstStyle/>
          <a:p>
            <a:r>
              <a:rPr lang="en" sz="766" b="1" i="1">
                <a:solidFill>
                  <a:srgbClr val="449222"/>
                </a:solidFill>
                <a:latin typeface="Open Sans"/>
                <a:ea typeface="Open Sans"/>
                <a:cs typeface="Open Sans"/>
                <a:sym typeface="Open Sans"/>
              </a:rPr>
              <a:t>Prestige Positions</a:t>
            </a:r>
            <a:endParaRPr sz="766" b="1" i="1">
              <a:solidFill>
                <a:srgbClr val="449222"/>
              </a:solidFill>
              <a:latin typeface="Open Sans"/>
              <a:ea typeface="Open Sans"/>
              <a:cs typeface="Open Sans"/>
              <a:sym typeface="Open Sans"/>
            </a:endParaRPr>
          </a:p>
        </p:txBody>
      </p:sp>
      <p:pic>
        <p:nvPicPr>
          <p:cNvPr id="1673" name="Google Shape;1673;p182"/>
          <p:cNvPicPr preferRelativeResize="0"/>
          <p:nvPr/>
        </p:nvPicPr>
        <p:blipFill>
          <a:blip r:embed="rId6">
            <a:alphaModFix/>
          </a:blip>
          <a:stretch>
            <a:fillRect/>
          </a:stretch>
        </p:blipFill>
        <p:spPr>
          <a:xfrm>
            <a:off x="640351" y="911268"/>
            <a:ext cx="844191" cy="886745"/>
          </a:xfrm>
          <a:prstGeom prst="rect">
            <a:avLst/>
          </a:prstGeom>
          <a:noFill/>
          <a:ln>
            <a:noFill/>
          </a:ln>
        </p:spPr>
      </p:pic>
      <p:grpSp>
        <p:nvGrpSpPr>
          <p:cNvPr id="1674" name="Google Shape;1674;p182"/>
          <p:cNvGrpSpPr/>
          <p:nvPr/>
        </p:nvGrpSpPr>
        <p:grpSpPr>
          <a:xfrm>
            <a:off x="1419691" y="731586"/>
            <a:ext cx="2614511" cy="1073499"/>
            <a:chOff x="4821475" y="3566825"/>
            <a:chExt cx="3072050" cy="1261362"/>
          </a:xfrm>
        </p:grpSpPr>
        <p:grpSp>
          <p:nvGrpSpPr>
            <p:cNvPr id="1675" name="Google Shape;1675;p182"/>
            <p:cNvGrpSpPr/>
            <p:nvPr/>
          </p:nvGrpSpPr>
          <p:grpSpPr>
            <a:xfrm>
              <a:off x="4821475" y="3566825"/>
              <a:ext cx="3072050" cy="1219670"/>
              <a:chOff x="4821475" y="3566825"/>
              <a:chExt cx="3072050" cy="1219670"/>
            </a:xfrm>
          </p:grpSpPr>
          <p:sp>
            <p:nvSpPr>
              <p:cNvPr id="1676" name="Google Shape;1676;p182"/>
              <p:cNvSpPr txBox="1"/>
              <p:nvPr/>
            </p:nvSpPr>
            <p:spPr>
              <a:xfrm>
                <a:off x="4893525" y="3832625"/>
                <a:ext cx="3000000" cy="953870"/>
              </a:xfrm>
              <a:prstGeom prst="rect">
                <a:avLst/>
              </a:prstGeom>
              <a:noFill/>
              <a:ln>
                <a:noFill/>
              </a:ln>
            </p:spPr>
            <p:txBody>
              <a:bodyPr spcFirstLastPara="1" wrap="square" lIns="77809" tIns="77809" rIns="77809" bIns="77809" anchor="t" anchorCtr="0">
                <a:spAutoFit/>
              </a:bodyPr>
              <a:lstStyle/>
              <a:p>
                <a:r>
                  <a:rPr lang="en" sz="851">
                    <a:solidFill>
                      <a:srgbClr val="7F7F7F"/>
                    </a:solidFill>
                    <a:highlight>
                      <a:schemeClr val="lt1"/>
                    </a:highlight>
                    <a:latin typeface="Open Sans"/>
                    <a:ea typeface="Open Sans"/>
                    <a:cs typeface="Open Sans"/>
                    <a:sym typeface="Open Sans"/>
                  </a:rPr>
                  <a:t>I respect St John Ambulance. I often encountered them when competing in Horse Shows when I was younger. Kind people donate their time to be there when they are needed.</a:t>
                </a:r>
                <a:endParaRPr sz="851">
                  <a:solidFill>
                    <a:srgbClr val="7F7F7F"/>
                  </a:solidFill>
                  <a:highlight>
                    <a:schemeClr val="lt1"/>
                  </a:highlight>
                  <a:latin typeface="Open Sans"/>
                  <a:ea typeface="Open Sans"/>
                  <a:cs typeface="Open Sans"/>
                  <a:sym typeface="Open Sans"/>
                </a:endParaRPr>
              </a:p>
            </p:txBody>
          </p:sp>
          <p:sp>
            <p:nvSpPr>
              <p:cNvPr id="1677" name="Google Shape;1677;p182"/>
              <p:cNvSpPr txBox="1"/>
              <p:nvPr/>
            </p:nvSpPr>
            <p:spPr>
              <a:xfrm>
                <a:off x="4821475" y="3566825"/>
                <a:ext cx="363301" cy="646252"/>
              </a:xfrm>
              <a:prstGeom prst="rect">
                <a:avLst/>
              </a:prstGeom>
              <a:noFill/>
              <a:ln>
                <a:noFill/>
              </a:ln>
            </p:spPr>
            <p:txBody>
              <a:bodyPr spcFirstLastPara="1" wrap="square" lIns="77809" tIns="77809" rIns="77809" bIns="77809" anchor="t" anchorCtr="0">
                <a:spAutoFit/>
              </a:bodyPr>
              <a:lstStyle/>
              <a:p>
                <a:r>
                  <a:rPr lang="en" sz="2553">
                    <a:solidFill>
                      <a:srgbClr val="319704"/>
                    </a:solidFill>
                    <a:latin typeface="Open Sans Light"/>
                    <a:ea typeface="Open Sans Light"/>
                    <a:cs typeface="Open Sans Light"/>
                    <a:sym typeface="Open Sans Light"/>
                  </a:rPr>
                  <a:t>‘’</a:t>
                </a:r>
                <a:endParaRPr sz="2553">
                  <a:solidFill>
                    <a:srgbClr val="319704"/>
                  </a:solidFill>
                  <a:latin typeface="Open Sans Light"/>
                  <a:ea typeface="Open Sans Light"/>
                  <a:cs typeface="Open Sans Light"/>
                  <a:sym typeface="Open Sans Light"/>
                </a:endParaRPr>
              </a:p>
            </p:txBody>
          </p:sp>
        </p:grpSp>
        <p:sp>
          <p:nvSpPr>
            <p:cNvPr id="1678" name="Google Shape;1678;p182"/>
            <p:cNvSpPr txBox="1"/>
            <p:nvPr/>
          </p:nvSpPr>
          <p:spPr>
            <a:xfrm>
              <a:off x="4896500" y="4505074"/>
              <a:ext cx="2872801" cy="323113"/>
            </a:xfrm>
            <a:prstGeom prst="rect">
              <a:avLst/>
            </a:prstGeom>
            <a:noFill/>
            <a:ln>
              <a:noFill/>
            </a:ln>
          </p:spPr>
          <p:txBody>
            <a:bodyPr spcFirstLastPara="1" wrap="square" lIns="77809" tIns="77809" rIns="77809" bIns="77809" anchor="t" anchorCtr="0">
              <a:spAutoFit/>
            </a:bodyPr>
            <a:lstStyle/>
            <a:p>
              <a:r>
                <a:rPr lang="en" sz="766" b="1" i="1">
                  <a:solidFill>
                    <a:srgbClr val="449222"/>
                  </a:solidFill>
                  <a:latin typeface="Open Sans"/>
                  <a:ea typeface="Open Sans"/>
                  <a:cs typeface="Open Sans"/>
                  <a:sym typeface="Open Sans"/>
                </a:rPr>
                <a:t>Suburban Stability</a:t>
              </a:r>
              <a:endParaRPr sz="766" b="1" i="1">
                <a:solidFill>
                  <a:srgbClr val="449222"/>
                </a:solidFill>
                <a:latin typeface="Open Sans"/>
                <a:ea typeface="Open Sans"/>
                <a:cs typeface="Open Sans"/>
                <a:sym typeface="Open Sans"/>
              </a:endParaRPr>
            </a:p>
          </p:txBody>
        </p:sp>
      </p:grpSp>
      <p:pic>
        <p:nvPicPr>
          <p:cNvPr id="1679" name="Google Shape;1679;p182"/>
          <p:cNvPicPr preferRelativeResize="0"/>
          <p:nvPr/>
        </p:nvPicPr>
        <p:blipFill>
          <a:blip r:embed="rId7">
            <a:alphaModFix/>
          </a:blip>
          <a:stretch>
            <a:fillRect/>
          </a:stretch>
        </p:blipFill>
        <p:spPr>
          <a:xfrm>
            <a:off x="4826840" y="911268"/>
            <a:ext cx="551149" cy="797723"/>
          </a:xfrm>
          <a:prstGeom prst="rect">
            <a:avLst/>
          </a:prstGeom>
          <a:noFill/>
          <a:ln>
            <a:noFill/>
          </a:ln>
        </p:spPr>
      </p:pic>
      <p:grpSp>
        <p:nvGrpSpPr>
          <p:cNvPr id="1680" name="Google Shape;1680;p182"/>
          <p:cNvGrpSpPr/>
          <p:nvPr/>
        </p:nvGrpSpPr>
        <p:grpSpPr>
          <a:xfrm>
            <a:off x="5505308" y="731586"/>
            <a:ext cx="2614511" cy="1073499"/>
            <a:chOff x="4821475" y="3566825"/>
            <a:chExt cx="3072050" cy="1261362"/>
          </a:xfrm>
        </p:grpSpPr>
        <p:grpSp>
          <p:nvGrpSpPr>
            <p:cNvPr id="1681" name="Google Shape;1681;p182"/>
            <p:cNvGrpSpPr/>
            <p:nvPr/>
          </p:nvGrpSpPr>
          <p:grpSpPr>
            <a:xfrm>
              <a:off x="4821475" y="3566825"/>
              <a:ext cx="3072050" cy="1065823"/>
              <a:chOff x="4821475" y="3566825"/>
              <a:chExt cx="3072050" cy="1065823"/>
            </a:xfrm>
          </p:grpSpPr>
          <p:sp>
            <p:nvSpPr>
              <p:cNvPr id="1682" name="Google Shape;1682;p182"/>
              <p:cNvSpPr txBox="1"/>
              <p:nvPr/>
            </p:nvSpPr>
            <p:spPr>
              <a:xfrm>
                <a:off x="4893525" y="3832625"/>
                <a:ext cx="3000000" cy="800023"/>
              </a:xfrm>
              <a:prstGeom prst="rect">
                <a:avLst/>
              </a:prstGeom>
              <a:noFill/>
              <a:ln>
                <a:noFill/>
              </a:ln>
            </p:spPr>
            <p:txBody>
              <a:bodyPr spcFirstLastPara="1" wrap="square" lIns="77809" tIns="77809" rIns="77809" bIns="77809" anchor="t" anchorCtr="0">
                <a:spAutoFit/>
              </a:bodyPr>
              <a:lstStyle/>
              <a:p>
                <a:r>
                  <a:rPr lang="en" sz="851">
                    <a:solidFill>
                      <a:srgbClr val="7F7F7F"/>
                    </a:solidFill>
                    <a:highlight>
                      <a:schemeClr val="lt1"/>
                    </a:highlight>
                    <a:latin typeface="Open Sans"/>
                    <a:ea typeface="Open Sans"/>
                    <a:cs typeface="Open Sans"/>
                    <a:sym typeface="Open Sans"/>
                  </a:rPr>
                  <a:t>I know who St John Ambulance are as I’ve done first aid training through you. I feel the work they do is  life saving, and it’s this aspect that first comes to mind.</a:t>
                </a:r>
                <a:endParaRPr sz="851">
                  <a:solidFill>
                    <a:srgbClr val="7F7F7F"/>
                  </a:solidFill>
                  <a:highlight>
                    <a:schemeClr val="lt1"/>
                  </a:highlight>
                  <a:latin typeface="Open Sans"/>
                  <a:ea typeface="Open Sans"/>
                  <a:cs typeface="Open Sans"/>
                  <a:sym typeface="Open Sans"/>
                </a:endParaRPr>
              </a:p>
            </p:txBody>
          </p:sp>
          <p:sp>
            <p:nvSpPr>
              <p:cNvPr id="1683" name="Google Shape;1683;p182"/>
              <p:cNvSpPr txBox="1"/>
              <p:nvPr/>
            </p:nvSpPr>
            <p:spPr>
              <a:xfrm>
                <a:off x="4821475" y="3566825"/>
                <a:ext cx="363301" cy="646253"/>
              </a:xfrm>
              <a:prstGeom prst="rect">
                <a:avLst/>
              </a:prstGeom>
              <a:noFill/>
              <a:ln>
                <a:noFill/>
              </a:ln>
            </p:spPr>
            <p:txBody>
              <a:bodyPr spcFirstLastPara="1" wrap="square" lIns="77809" tIns="77809" rIns="77809" bIns="77809" anchor="t" anchorCtr="0">
                <a:spAutoFit/>
              </a:bodyPr>
              <a:lstStyle/>
              <a:p>
                <a:r>
                  <a:rPr lang="en" sz="2553">
                    <a:solidFill>
                      <a:srgbClr val="319704"/>
                    </a:solidFill>
                    <a:latin typeface="Open Sans Light"/>
                    <a:ea typeface="Open Sans Light"/>
                    <a:cs typeface="Open Sans Light"/>
                    <a:sym typeface="Open Sans Light"/>
                  </a:rPr>
                  <a:t>‘’</a:t>
                </a:r>
                <a:endParaRPr sz="2553">
                  <a:solidFill>
                    <a:srgbClr val="319704"/>
                  </a:solidFill>
                  <a:latin typeface="Open Sans Light"/>
                  <a:ea typeface="Open Sans Light"/>
                  <a:cs typeface="Open Sans Light"/>
                  <a:sym typeface="Open Sans Light"/>
                </a:endParaRPr>
              </a:p>
            </p:txBody>
          </p:sp>
        </p:grpSp>
        <p:sp>
          <p:nvSpPr>
            <p:cNvPr id="1684" name="Google Shape;1684;p182"/>
            <p:cNvSpPr txBox="1"/>
            <p:nvPr/>
          </p:nvSpPr>
          <p:spPr>
            <a:xfrm>
              <a:off x="4896500" y="4505074"/>
              <a:ext cx="2872801" cy="323113"/>
            </a:xfrm>
            <a:prstGeom prst="rect">
              <a:avLst/>
            </a:prstGeom>
            <a:noFill/>
            <a:ln>
              <a:noFill/>
            </a:ln>
          </p:spPr>
          <p:txBody>
            <a:bodyPr spcFirstLastPara="1" wrap="square" lIns="77809" tIns="77809" rIns="77809" bIns="77809" anchor="t" anchorCtr="0">
              <a:spAutoFit/>
            </a:bodyPr>
            <a:lstStyle/>
            <a:p>
              <a:r>
                <a:rPr lang="en" sz="766" b="1" i="1">
                  <a:solidFill>
                    <a:srgbClr val="449222"/>
                  </a:solidFill>
                  <a:latin typeface="Open Sans"/>
                  <a:ea typeface="Open Sans"/>
                  <a:cs typeface="Open Sans"/>
                  <a:sym typeface="Open Sans"/>
                </a:rPr>
                <a:t>Domestic Success</a:t>
              </a:r>
              <a:endParaRPr sz="766" b="1" i="1">
                <a:solidFill>
                  <a:srgbClr val="449222"/>
                </a:solidFill>
                <a:latin typeface="Open Sans"/>
                <a:ea typeface="Open Sans"/>
                <a:cs typeface="Open Sans"/>
                <a:sym typeface="Open Sans"/>
              </a:endParaRPr>
            </a:p>
          </p:txBody>
        </p:sp>
      </p:grpSp>
      <p:pic>
        <p:nvPicPr>
          <p:cNvPr id="1685" name="Google Shape;1685;p182" title="Points scored"/>
          <p:cNvPicPr preferRelativeResize="0"/>
          <p:nvPr/>
        </p:nvPicPr>
        <p:blipFill>
          <a:blip r:embed="rId8">
            <a:alphaModFix/>
          </a:blip>
          <a:stretch>
            <a:fillRect/>
          </a:stretch>
        </p:blipFill>
        <p:spPr>
          <a:xfrm>
            <a:off x="517788" y="1876246"/>
            <a:ext cx="3227405" cy="1995619"/>
          </a:xfrm>
          <a:prstGeom prst="rect">
            <a:avLst/>
          </a:prstGeom>
          <a:noFill/>
          <a:ln>
            <a:noFill/>
          </a:ln>
        </p:spPr>
      </p:pic>
      <p:pic>
        <p:nvPicPr>
          <p:cNvPr id="1686" name="Google Shape;1686;p182" title="Points scored"/>
          <p:cNvPicPr preferRelativeResize="0"/>
          <p:nvPr/>
        </p:nvPicPr>
        <p:blipFill>
          <a:blip r:embed="rId9">
            <a:alphaModFix/>
          </a:blip>
          <a:stretch>
            <a:fillRect/>
          </a:stretch>
        </p:blipFill>
        <p:spPr>
          <a:xfrm>
            <a:off x="4840182" y="1876248"/>
            <a:ext cx="3227446" cy="1995617"/>
          </a:xfrm>
          <a:prstGeom prst="rect">
            <a:avLst/>
          </a:prstGeom>
          <a:noFill/>
          <a:ln>
            <a:noFill/>
          </a:ln>
        </p:spPr>
      </p:pic>
      <p:pic>
        <p:nvPicPr>
          <p:cNvPr id="1687" name="Google Shape;1687;p182"/>
          <p:cNvPicPr preferRelativeResize="0"/>
          <p:nvPr/>
        </p:nvPicPr>
        <p:blipFill>
          <a:blip r:embed="rId10">
            <a:alphaModFix/>
          </a:blip>
          <a:stretch>
            <a:fillRect/>
          </a:stretch>
        </p:blipFill>
        <p:spPr>
          <a:xfrm>
            <a:off x="4769668" y="3980620"/>
            <a:ext cx="665489" cy="831057"/>
          </a:xfrm>
          <a:prstGeom prst="rect">
            <a:avLst/>
          </a:prstGeom>
          <a:noFill/>
          <a:ln>
            <a:noFill/>
          </a:ln>
        </p:spPr>
      </p:pic>
      <p:sp>
        <p:nvSpPr>
          <p:cNvPr id="31" name="Google Shape;1653;p181">
            <a:extLst>
              <a:ext uri="{FF2B5EF4-FFF2-40B4-BE49-F238E27FC236}">
                <a16:creationId xmlns:a16="http://schemas.microsoft.com/office/drawing/2014/main" id="{4ECCD6BC-AC1A-4869-B5D3-6F0106165AB4}"/>
              </a:ext>
            </a:extLst>
          </p:cNvPr>
          <p:cNvSpPr txBox="1">
            <a:spLocks noGrp="1"/>
          </p:cNvSpPr>
          <p:nvPr>
            <p:ph type="body" idx="1"/>
          </p:nvPr>
        </p:nvSpPr>
        <p:spPr>
          <a:xfrm>
            <a:off x="71044" y="-3153"/>
            <a:ext cx="9072956" cy="4634400"/>
          </a:xfrm>
          <a:prstGeom prst="rect">
            <a:avLst/>
          </a:prstGeom>
        </p:spPr>
        <p:txBody>
          <a:bodyPr spcFirstLastPara="1" wrap="square" lIns="0" tIns="0" rIns="0" bIns="0" anchor="t" anchorCtr="0">
            <a:noAutofit/>
          </a:bodyPr>
          <a:lstStyle/>
          <a:p>
            <a:pPr marL="0" lvl="0" indent="0" algn="l" rtl="0">
              <a:spcBef>
                <a:spcPts val="900"/>
              </a:spcBef>
              <a:spcAft>
                <a:spcPts val="0"/>
              </a:spcAft>
              <a:buNone/>
            </a:pPr>
            <a:r>
              <a:rPr lang="en" sz="1600" dirty="0">
                <a:solidFill>
                  <a:srgbClr val="000000"/>
                </a:solidFill>
              </a:rPr>
              <a:t>What should you be talking about…</a:t>
            </a:r>
            <a:endParaRPr sz="1600" dirty="0">
              <a:solidFill>
                <a:srgbClr val="000000"/>
              </a:solidFill>
            </a:endParaRPr>
          </a:p>
          <a:p>
            <a:pPr marL="0" lvl="0" indent="0" algn="l" rtl="0">
              <a:spcBef>
                <a:spcPts val="900"/>
              </a:spcBef>
              <a:spcAft>
                <a:spcPts val="0"/>
              </a:spcAft>
              <a:buNone/>
            </a:pPr>
            <a:r>
              <a:rPr lang="en" sz="1600" dirty="0">
                <a:solidFill>
                  <a:srgbClr val="000000"/>
                </a:solidFill>
              </a:rPr>
              <a:t>…with limited knowledge of what you do, we asked our audience </a:t>
            </a:r>
            <a:r>
              <a:rPr lang="en" sz="1600" dirty="0"/>
              <a:t>what they’d like to find out more about</a:t>
            </a:r>
            <a:endParaRPr sz="1600" dirty="0"/>
          </a:p>
          <a:p>
            <a:pPr marL="0" lvl="0" indent="0" algn="l" rtl="0">
              <a:spcBef>
                <a:spcPts val="900"/>
              </a:spcBef>
              <a:spcAft>
                <a:spcPts val="0"/>
              </a:spcAft>
              <a:buNone/>
            </a:pPr>
            <a:endParaRPr sz="800" dirty="0">
              <a:solidFill>
                <a:srgbClr val="000000"/>
              </a:solidFill>
            </a:endParaRPr>
          </a:p>
          <a:p>
            <a:pPr marL="0" lvl="0" indent="0" algn="l" rtl="0">
              <a:spcBef>
                <a:spcPts val="900"/>
              </a:spcBef>
              <a:spcAft>
                <a:spcPts val="0"/>
              </a:spcAft>
              <a:buNone/>
            </a:pPr>
            <a:endParaRPr sz="1600" dirty="0">
              <a:solidFill>
                <a:srgbClr val="000000"/>
              </a:solidFill>
            </a:endParaRPr>
          </a:p>
          <a:p>
            <a:pPr marL="0" lvl="0" indent="0" algn="l" rtl="0">
              <a:spcBef>
                <a:spcPts val="900"/>
              </a:spcBef>
              <a:spcAft>
                <a:spcPts val="0"/>
              </a:spcAft>
              <a:buNone/>
            </a:pPr>
            <a:endParaRPr sz="1600" dirty="0">
              <a:solidFill>
                <a:srgbClr val="000000"/>
              </a:solidFill>
            </a:endParaRPr>
          </a:p>
          <a:p>
            <a:pPr marL="0" lvl="0" indent="0" algn="l" rtl="0">
              <a:spcBef>
                <a:spcPts val="900"/>
              </a:spcBef>
              <a:spcAft>
                <a:spcPts val="900"/>
              </a:spcAft>
              <a:buNone/>
            </a:pPr>
            <a:endParaRPr sz="1600"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EBBBC583E3FC43A632E1F818CD7F37" ma:contentTypeVersion="12" ma:contentTypeDescription="Create a new document." ma:contentTypeScope="" ma:versionID="fce552fb08026142f6cee340f1d754ec">
  <xsd:schema xmlns:xsd="http://www.w3.org/2001/XMLSchema" xmlns:xs="http://www.w3.org/2001/XMLSchema" xmlns:p="http://schemas.microsoft.com/office/2006/metadata/properties" xmlns:ns2="c4053f76-7634-4709-93fe-8d7aba797e77" xmlns:ns3="efd01dfa-e85a-4020-8b3d-cd7113b2850d" targetNamespace="http://schemas.microsoft.com/office/2006/metadata/properties" ma:root="true" ma:fieldsID="8a89027f420c5b6af52e42621a34728f" ns2:_="" ns3:_="">
    <xsd:import namespace="c4053f76-7634-4709-93fe-8d7aba797e77"/>
    <xsd:import namespace="efd01dfa-e85a-4020-8b3d-cd7113b285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53f76-7634-4709-93fe-8d7aba797e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d01dfa-e85a-4020-8b3d-cd7113b285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020E33-9916-4A6C-BEA7-1E1448DD17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53f76-7634-4709-93fe-8d7aba797e77"/>
    <ds:schemaRef ds:uri="efd01dfa-e85a-4020-8b3d-cd7113b28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B737E7-A65B-467A-A1C8-55F1E1FE5A24}">
  <ds:schemaRefs>
    <ds:schemaRef ds:uri="http://schemas.microsoft.com/sharepoint/v3/contenttype/forms"/>
  </ds:schemaRefs>
</ds:datastoreItem>
</file>

<file path=customXml/itemProps3.xml><?xml version="1.0" encoding="utf-8"?>
<ds:datastoreItem xmlns:ds="http://schemas.openxmlformats.org/officeDocument/2006/customXml" ds:itemID="{CA7D2D03-0D8F-4522-8867-963FC4E84F7B}">
  <ds:schemaRefs>
    <ds:schemaRef ds:uri="http://schemas.microsoft.com/office/2006/documentManagement/types"/>
    <ds:schemaRef ds:uri="efd01dfa-e85a-4020-8b3d-cd7113b2850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c4053f76-7634-4709-93fe-8d7aba797e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3959</Words>
  <Application>Microsoft Office PowerPoint</Application>
  <PresentationFormat>On-screen Show (4:3)</PresentationFormat>
  <Paragraphs>487</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Open Sans</vt:lpstr>
      <vt:lpstr>Open Sans Light</vt:lpstr>
      <vt:lpstr>Open Sans Medium</vt:lpstr>
      <vt:lpstr>Open Sans SemiBold</vt:lpstr>
      <vt:lpstr>Roboto</vt:lpstr>
      <vt:lpstr>Office Theme</vt:lpstr>
      <vt:lpstr>Innovation Champions Training Workshop  January follow up</vt:lpstr>
      <vt:lpstr>We’ve unearthed powerful insight to direct fundraising, comms and innovation moving forward</vt:lpstr>
      <vt:lpstr>PowerPoint Presentation</vt:lpstr>
      <vt:lpstr>PowerPoint Presentation</vt:lpstr>
      <vt:lpstr>PowerPoint Presentation</vt:lpstr>
      <vt:lpstr>PowerPoint Presentation</vt:lpstr>
      <vt:lpstr>PowerPoint Presentation</vt:lpstr>
      <vt:lpstr>But you need to fight harder to grab people’s attention</vt:lpstr>
      <vt:lpstr>PowerPoint Presentation</vt:lpstr>
      <vt:lpstr>Going forward, your ‘warm’ and ‘cold audiences’ told us where they’d like to financially support St John Ambulance</vt:lpstr>
      <vt:lpstr>You’re colder audiences are typically stuck in the ‘know box’ while your warmer audiences are missing a ‘deep relationship’ with you</vt:lpstr>
      <vt:lpstr>But when evaluating a ‘cause’, there is a simple 2-step journey that people go on</vt:lpstr>
      <vt:lpstr>More specifically, your warm audiences had clear and consistent motivations for getting involved with St John Ambulance</vt:lpstr>
      <vt:lpstr>PowerPoint Presentation</vt:lpstr>
      <vt:lpstr>PowerPoint Presentation</vt:lpstr>
      <vt:lpstr>PowerPoint Presentation</vt:lpstr>
      <vt:lpstr>Even your warm audiences are typically only interacting with a very specific area of your work</vt:lpstr>
      <vt:lpstr>This lack of understanding means people aren’t aware that you’re charity </vt:lpstr>
      <vt:lpstr>However, you’re very much seen as a trusted, heritage brand (especially by your older segments)</vt:lpstr>
      <vt:lpstr>And you’re typically associated with Crisis response not healthcare</vt:lpstr>
      <vt:lpstr>Within that ‘crisis response’ role, you’re recognised as an ever-present in communities</vt:lpstr>
      <vt:lpstr>But you’re not really visible anywhere else, people don’t remember seeing you try to grab their attention</vt:lpstr>
    </vt:vector>
  </TitlesOfParts>
  <Company>St John Ambulance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Champions Training Workshop  January follow up</dc:title>
  <dc:creator>Olivia Thomson</dc:creator>
  <cp:lastModifiedBy>Olivia Thomson</cp:lastModifiedBy>
  <cp:revision>1</cp:revision>
  <dcterms:created xsi:type="dcterms:W3CDTF">2022-07-25T15:49:06Z</dcterms:created>
  <dcterms:modified xsi:type="dcterms:W3CDTF">2022-07-25T16:09:05Z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0x01010040EBBBC583E3FC43A632E1F818CD7F37</vt:lpwstr>
  </property>
</Properties>
</file>